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64" r:id="rId2"/>
    <p:sldId id="266" r:id="rId3"/>
    <p:sldId id="280" r:id="rId4"/>
    <p:sldId id="282" r:id="rId5"/>
    <p:sldId id="283" r:id="rId6"/>
    <p:sldId id="278" r:id="rId7"/>
    <p:sldId id="284" r:id="rId8"/>
    <p:sldId id="285" r:id="rId9"/>
    <p:sldId id="286" r:id="rId10"/>
    <p:sldId id="287" r:id="rId11"/>
    <p:sldId id="289" r:id="rId12"/>
    <p:sldId id="290" r:id="rId13"/>
    <p:sldId id="291" r:id="rId14"/>
    <p:sldId id="293" r:id="rId15"/>
    <p:sldId id="294" r:id="rId16"/>
    <p:sldId id="292" r:id="rId17"/>
    <p:sldId id="295" r:id="rId18"/>
    <p:sldId id="296" r:id="rId19"/>
    <p:sldId id="298" r:id="rId20"/>
    <p:sldId id="297" r:id="rId21"/>
    <p:sldId id="299" r:id="rId22"/>
    <p:sldId id="300" r:id="rId23"/>
    <p:sldId id="301" r:id="rId24"/>
    <p:sldId id="302" r:id="rId25"/>
    <p:sldId id="303" r:id="rId26"/>
    <p:sldId id="304" r:id="rId27"/>
    <p:sldId id="308" r:id="rId28"/>
    <p:sldId id="309" r:id="rId29"/>
    <p:sldId id="310" r:id="rId30"/>
    <p:sldId id="306" r:id="rId31"/>
    <p:sldId id="277" r:id="rId3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" initials="А" lastIdx="1" clrIdx="0">
    <p:extLst>
      <p:ext uri="{19B8F6BF-5375-455C-9EA6-DF929625EA0E}">
        <p15:presenceInfo xmlns:p15="http://schemas.microsoft.com/office/powerpoint/2012/main" userId="3b3f1e4a111677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9"/>
    <p:restoredTop sz="81516" autoAdjust="0"/>
  </p:normalViewPr>
  <p:slideViewPr>
    <p:cSldViewPr snapToGrid="0" snapToObjects="1">
      <p:cViewPr varScale="1">
        <p:scale>
          <a:sx n="55" d="100"/>
          <a:sy n="55" d="100"/>
        </p:scale>
        <p:origin x="1600" y="4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A217D-FDF0-E84A-BAFA-E117F1DE45D1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894A4-02F3-264E-8FCF-DA7424A38C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8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Нейрон — это возбудимая клетка, специализированная на приёме, обработке и передаче электрических сигналов.</a:t>
            </a:r>
            <a:br>
              <a:rPr lang="ru-RU" dirty="0" smtClean="0"/>
            </a:br>
            <a:r>
              <a:rPr lang="ru-RU" dirty="0" smtClean="0"/>
              <a:t>Его можно рассматривать как </a:t>
            </a:r>
            <a:r>
              <a:rPr lang="ru-RU" b="1" dirty="0" smtClean="0"/>
              <a:t>элемент динамической системы</a:t>
            </a:r>
            <a:r>
              <a:rPr lang="ru-RU" dirty="0" smtClean="0"/>
              <a:t>, преобразующий входные токи в выходные импульсы (спайки).</a:t>
            </a:r>
          </a:p>
          <a:p>
            <a:r>
              <a:rPr lang="ru-RU" dirty="0" smtClean="0"/>
              <a:t>Структура нейрона:</a:t>
            </a:r>
          </a:p>
          <a:p>
            <a:r>
              <a:rPr lang="ru-RU" b="1" dirty="0" smtClean="0"/>
              <a:t>Дендриты</a:t>
            </a:r>
            <a:r>
              <a:rPr lang="ru-RU" dirty="0" smtClean="0"/>
              <a:t> — принимают сигналы от других нейронов.</a:t>
            </a:r>
          </a:p>
          <a:p>
            <a:r>
              <a:rPr lang="ru-RU" b="1" dirty="0" smtClean="0"/>
              <a:t>Сома (тело нейрона)</a:t>
            </a:r>
            <a:r>
              <a:rPr lang="ru-RU" dirty="0" smtClean="0"/>
              <a:t> — интегрирует входные токи и генерирует потенциал действия при достижении порога.</a:t>
            </a:r>
          </a:p>
          <a:p>
            <a:r>
              <a:rPr lang="ru-RU" b="1" dirty="0" smtClean="0"/>
              <a:t>Аксон</a:t>
            </a:r>
            <a:r>
              <a:rPr lang="ru-RU" dirty="0" smtClean="0"/>
              <a:t> — проводит импульс от сомы к другим нейронам.</a:t>
            </a:r>
          </a:p>
          <a:p>
            <a:r>
              <a:rPr lang="ru-RU" b="1" dirty="0" smtClean="0"/>
              <a:t>Синапсы</a:t>
            </a:r>
            <a:r>
              <a:rPr lang="ru-RU" dirty="0" smtClean="0"/>
              <a:t> — контактные точки, где сигнал преобразуется в химический или электрический.</a:t>
            </a:r>
          </a:p>
          <a:p>
            <a:endParaRPr kumimoji="0" lang="ru-RU" altLang="ru-RU" dirty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35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Даже в простейших моделях (LIF, </a:t>
            </a:r>
            <a:r>
              <a:rPr lang="ru-RU" dirty="0" err="1" smtClean="0"/>
              <a:t>Izhikevich</a:t>
            </a:r>
            <a:r>
              <a:rPr lang="ru-RU" dirty="0" smtClean="0"/>
              <a:t>) поведение системы чувствительно к:</a:t>
            </a:r>
          </a:p>
          <a:p>
            <a:r>
              <a:rPr lang="ru-RU" dirty="0" smtClean="0"/>
              <a:t>- шагу интегрирования </a:t>
            </a:r>
            <a:r>
              <a:rPr lang="ru-RU" dirty="0" err="1" smtClean="0"/>
              <a:t>dtdtdt</a:t>
            </a:r>
            <a:r>
              <a:rPr lang="ru-RU" dirty="0" smtClean="0"/>
              <a:t>;</a:t>
            </a:r>
          </a:p>
          <a:p>
            <a:r>
              <a:rPr lang="ru-RU" dirty="0" smtClean="0"/>
              <a:t>- методу (</a:t>
            </a:r>
            <a:r>
              <a:rPr lang="ru-RU" dirty="0" err="1" smtClean="0"/>
              <a:t>Euler</a:t>
            </a:r>
            <a:r>
              <a:rPr lang="ru-RU" dirty="0" smtClean="0"/>
              <a:t>, RK4 и т.д.);</a:t>
            </a:r>
          </a:p>
          <a:p>
            <a:r>
              <a:rPr lang="ru-RU" dirty="0" smtClean="0"/>
              <a:t>- дискретизации порога.</a:t>
            </a:r>
          </a:p>
          <a:p>
            <a:endParaRPr kumimoji="0" lang="ru-RU" altLang="ru-RU" dirty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0450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44179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95639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STDP (зависимость от времени </a:t>
            </a:r>
            <a:r>
              <a:rPr lang="ru-RU" dirty="0" err="1" smtClean="0"/>
              <a:t>спайков</a:t>
            </a:r>
            <a:r>
              <a:rPr lang="ru-RU" dirty="0" smtClean="0"/>
              <a:t>) — это уточнённая форма правила </a:t>
            </a:r>
            <a:r>
              <a:rPr lang="ru-RU" dirty="0" err="1" smtClean="0"/>
              <a:t>Хебба</a:t>
            </a:r>
            <a:r>
              <a:rPr lang="ru-RU" dirty="0" smtClean="0"/>
              <a:t>,</a:t>
            </a:r>
            <a:r>
              <a:rPr lang="en-US" baseline="0" dirty="0" smtClean="0"/>
              <a:t> </a:t>
            </a:r>
            <a:r>
              <a:rPr lang="ru-RU" dirty="0" smtClean="0"/>
              <a:t>при которой изменение веса связи зависит от </a:t>
            </a:r>
            <a:r>
              <a:rPr lang="ru-RU" b="1" dirty="0" smtClean="0"/>
              <a:t>временного интервала между спайками</a:t>
            </a:r>
            <a:r>
              <a:rPr lang="ru-RU" dirty="0" smtClean="0"/>
              <a:t>.</a:t>
            </a:r>
            <a:endParaRPr lang="en-US" dirty="0" smtClean="0"/>
          </a:p>
          <a:p>
            <a:endParaRPr kumimoji="0" lang="en-US" altLang="ru-RU" dirty="0" smtClean="0">
              <a:cs typeface="Arial" charset="0"/>
            </a:endParaRPr>
          </a:p>
          <a:p>
            <a:r>
              <a:rPr lang="ru-RU" dirty="0" smtClean="0"/>
              <a:t>Если </a:t>
            </a:r>
            <a:r>
              <a:rPr lang="ru-RU" dirty="0" err="1" smtClean="0"/>
              <a:t>спайк</a:t>
            </a:r>
            <a:r>
              <a:rPr lang="ru-RU" dirty="0" smtClean="0"/>
              <a:t> </a:t>
            </a:r>
            <a:r>
              <a:rPr lang="ru-RU" dirty="0" err="1" smtClean="0"/>
              <a:t>пресинаптического</a:t>
            </a:r>
            <a:r>
              <a:rPr lang="ru-RU" dirty="0" smtClean="0"/>
              <a:t> нейрона приходит за несколько миллисекунд до спайка постсинаптического, синапс усиливается; если после — ослабевает.</a:t>
            </a:r>
            <a:endParaRPr kumimoji="0" lang="ru-RU" altLang="ru-RU" b="1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69145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b="1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29767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Кратковременная пластичность проявляется на временных шкалах </a:t>
            </a:r>
            <a:r>
              <a:rPr lang="ru-RU" b="1" dirty="0" smtClean="0"/>
              <a:t>миллисекунд — секунд</a:t>
            </a:r>
            <a:r>
              <a:rPr lang="ru-RU" dirty="0" smtClean="0"/>
              <a:t>.</a:t>
            </a:r>
            <a:br>
              <a:rPr lang="ru-RU" dirty="0" smtClean="0"/>
            </a:br>
            <a:r>
              <a:rPr lang="ru-RU" dirty="0" smtClean="0"/>
              <a:t>Она связана не с изменением структуры синапса, а с </a:t>
            </a:r>
            <a:r>
              <a:rPr lang="ru-RU" b="1" dirty="0" smtClean="0"/>
              <a:t>динамикой выделения </a:t>
            </a:r>
            <a:r>
              <a:rPr lang="ru-RU" b="1" dirty="0" err="1" smtClean="0"/>
              <a:t>нейромедиатора</a:t>
            </a:r>
            <a:r>
              <a:rPr lang="ru-RU" dirty="0" smtClean="0"/>
              <a:t> в </a:t>
            </a:r>
            <a:r>
              <a:rPr lang="ru-RU" dirty="0" err="1" smtClean="0"/>
              <a:t>аксонной</a:t>
            </a:r>
            <a:r>
              <a:rPr lang="ru-RU" dirty="0" smtClean="0"/>
              <a:t> </a:t>
            </a:r>
            <a:r>
              <a:rPr lang="ru-RU" dirty="0" err="1" smtClean="0"/>
              <a:t>терминали</a:t>
            </a:r>
            <a:r>
              <a:rPr lang="ru-RU" dirty="0" smtClean="0"/>
              <a:t>.</a:t>
            </a:r>
          </a:p>
          <a:p>
            <a:endParaRPr kumimoji="0" lang="ru-RU" altLang="ru-RU" dirty="0" smtClean="0">
              <a:cs typeface="Arial" charset="0"/>
            </a:endParaRPr>
          </a:p>
          <a:p>
            <a:r>
              <a:rPr lang="ru-RU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xij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yij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zij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доли медиатора синапса, соединяющего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пресинаптический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нейрон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 постсинаптическим нейроном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находящиеся в восстановленном, активном и инактивированном состоянии; </a:t>
            </a:r>
            <a:r>
              <a:rPr lang="ru-RU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tj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время генерации импульсов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пресинаптическим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нейроном, определяемое уравнением (2); , и – характерные времена процессов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инактивации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восстановления и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фасилитации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синаптического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ответа;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доля медиатора, высвобождаемого при каждом спайке из доступного резерва </a:t>
            </a:r>
            <a:r>
              <a:rPr lang="ru-RU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xij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Дельта-функция Дирака используется здесь для описания точечных во времени событий –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спайков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моменты </a:t>
            </a:r>
            <a:r>
              <a:rPr lang="ru-RU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tj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При , то есть в любое время, кроме моментов генерации спайка, дельта функция равна нулю и соответствующие члены системы уравнений (4, 5, 7) не оказывают влияние на динамику переменных. При генерации спайка , интеграл дельта функции (по любой окрестности) равен 1. Соответственно при численном интегрировании приращение переменных в момент генерации спайка будет равно множителю дельта- функции в дифференциальном уравнении.</a:t>
            </a:r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4562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Кодирование можно разделить на </a:t>
            </a:r>
            <a:r>
              <a:rPr lang="ru-RU" b="1" dirty="0" smtClean="0"/>
              <a:t>асинхронное</a:t>
            </a:r>
            <a:r>
              <a:rPr lang="ru-RU" dirty="0" smtClean="0"/>
              <a:t> и </a:t>
            </a:r>
            <a:r>
              <a:rPr lang="ru-RU" b="1" dirty="0" smtClean="0"/>
              <a:t>синхронное</a:t>
            </a:r>
            <a:r>
              <a:rPr lang="ru-RU" dirty="0" smtClean="0"/>
              <a:t> в зависимости от того,</a:t>
            </a:r>
            <a:br>
              <a:rPr lang="ru-RU" dirty="0" smtClean="0"/>
            </a:br>
            <a:r>
              <a:rPr lang="ru-RU" dirty="0" smtClean="0"/>
              <a:t>играет ли роль </a:t>
            </a:r>
            <a:r>
              <a:rPr lang="ru-RU" b="1" dirty="0" smtClean="0"/>
              <a:t>относительное время появления </a:t>
            </a:r>
            <a:r>
              <a:rPr lang="ru-RU" b="1" dirty="0" err="1" smtClean="0"/>
              <a:t>спайков</a:t>
            </a:r>
            <a:r>
              <a:rPr lang="ru-RU" dirty="0" smtClean="0"/>
              <a:t> между нейронами.</a:t>
            </a:r>
          </a:p>
          <a:p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асинхронных схемах спайки отдельных нейронов рассматриваются независимо —</a:t>
            </a:r>
            <a:br>
              <a:rPr lang="ru-RU" dirty="0" smtClean="0"/>
            </a:br>
            <a:r>
              <a:rPr lang="ru-RU" dirty="0" smtClean="0"/>
              <a:t>важно </a:t>
            </a:r>
            <a:r>
              <a:rPr lang="ru-RU" i="1" dirty="0" smtClean="0"/>
              <a:t>кто</a:t>
            </a:r>
            <a:r>
              <a:rPr lang="ru-RU" dirty="0" smtClean="0"/>
              <a:t> и </a:t>
            </a:r>
            <a:r>
              <a:rPr lang="ru-RU" i="1" dirty="0" smtClean="0"/>
              <a:t>как часто</a:t>
            </a:r>
            <a:r>
              <a:rPr lang="ru-RU" dirty="0" smtClean="0"/>
              <a:t> активируется, а не </a:t>
            </a:r>
            <a:r>
              <a:rPr lang="ru-RU" i="1" dirty="0" smtClean="0"/>
              <a:t>когда именно</a:t>
            </a:r>
            <a:r>
              <a:rPr lang="ru-RU" dirty="0" smtClean="0"/>
              <a:t> это происходит.</a:t>
            </a:r>
          </a:p>
          <a:p>
            <a:endParaRPr lang="ru-RU" dirty="0" smtClean="0"/>
          </a:p>
          <a:p>
            <a:r>
              <a:rPr lang="ru-RU" b="1" dirty="0" smtClean="0"/>
              <a:t>Идея:</a:t>
            </a:r>
            <a:r>
              <a:rPr lang="ru-RU" dirty="0" smtClean="0"/>
              <a:t> интенсивность стимула → частота </a:t>
            </a:r>
            <a:r>
              <a:rPr lang="ru-RU" dirty="0" err="1" smtClean="0"/>
              <a:t>спайков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Классическая гипотеза Адриана (1926): сила раздражителя пропорциональна средней частоте разрядов.</a:t>
            </a:r>
          </a:p>
          <a:p>
            <a:endParaRPr lang="ru-RU" dirty="0" smtClean="0"/>
          </a:p>
          <a:p>
            <a:r>
              <a:rPr lang="ru-RU" dirty="0" smtClean="0"/>
              <a:t>где </a:t>
            </a:r>
            <a:r>
              <a:rPr lang="ru-RU" dirty="0" err="1" smtClean="0"/>
              <a:t>ri</a:t>
            </a:r>
            <a:r>
              <a:rPr lang="ru-RU" dirty="0" smtClean="0"/>
              <a:t>​ — частота </a:t>
            </a:r>
            <a:r>
              <a:rPr lang="ru-RU" dirty="0" err="1" smtClean="0"/>
              <a:t>спайков</a:t>
            </a:r>
            <a:r>
              <a:rPr lang="ru-RU" dirty="0" smtClean="0"/>
              <a:t> нейрона i.</a:t>
            </a:r>
          </a:p>
          <a:p>
            <a:r>
              <a:rPr lang="ru-RU" b="1" dirty="0" smtClean="0"/>
              <a:t>Преимущества:</a:t>
            </a:r>
            <a:r>
              <a:rPr lang="ru-RU" dirty="0" smtClean="0"/>
              <a:t> простота, устойчивость к шуму.</a:t>
            </a:r>
            <a:br>
              <a:rPr lang="ru-RU" dirty="0" smtClean="0"/>
            </a:br>
            <a:r>
              <a:rPr lang="ru-RU" b="1" dirty="0" smtClean="0"/>
              <a:t>Недостатки:</a:t>
            </a:r>
            <a:r>
              <a:rPr lang="ru-RU" dirty="0" smtClean="0"/>
              <a:t> теряется информация о временной структуре сигнала.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слабый стимул → 5 </a:t>
            </a:r>
            <a:r>
              <a:rPr lang="ru-RU" dirty="0" err="1" smtClean="0"/>
              <a:t>спайков</a:t>
            </a:r>
            <a:r>
              <a:rPr lang="ru-RU" dirty="0" smtClean="0"/>
              <a:t>/с,</a:t>
            </a:r>
          </a:p>
          <a:p>
            <a:r>
              <a:rPr lang="ru-RU" dirty="0" smtClean="0"/>
              <a:t>сильный стимул → 50 </a:t>
            </a:r>
            <a:r>
              <a:rPr lang="ru-RU" dirty="0" err="1" smtClean="0"/>
              <a:t>спайков</a:t>
            </a:r>
            <a:r>
              <a:rPr lang="ru-RU" dirty="0" smtClean="0"/>
              <a:t>/с.</a:t>
            </a:r>
          </a:p>
          <a:p>
            <a:r>
              <a:rPr lang="ru-RU" dirty="0" smtClean="0"/>
              <a:t>Это — </a:t>
            </a:r>
            <a:r>
              <a:rPr lang="ru-RU" b="1" dirty="0" smtClean="0"/>
              <a:t>основная гипотеза классической нейрофизиологии</a:t>
            </a:r>
            <a:r>
              <a:rPr lang="ru-RU" dirty="0" smtClean="0"/>
              <a:t> (ещё с времён Адриана и </a:t>
            </a:r>
            <a:r>
              <a:rPr lang="ru-RU" dirty="0" err="1" smtClean="0"/>
              <a:t>Экклса</a:t>
            </a:r>
            <a:r>
              <a:rPr lang="ru-RU" dirty="0" smtClean="0"/>
              <a:t>, 1920–1930-х гг.).</a:t>
            </a:r>
            <a:br>
              <a:rPr lang="ru-RU" dirty="0" smtClean="0"/>
            </a:br>
            <a:r>
              <a:rPr lang="ru-RU" dirty="0" smtClean="0"/>
              <a:t>Однако частота не передаёт всего богатства временной структуры сигналов, и поэтому далее развились другие формы кодирования.</a:t>
            </a:r>
          </a:p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80782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kumimoji="0" lang="ru-RU" altLang="ru-RU" dirty="0" smtClean="0">
                <a:cs typeface="Arial" charset="0"/>
              </a:rPr>
              <a:t>Варианты частотного кодирования в нервной системе</a:t>
            </a: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32567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b="1" dirty="0" smtClean="0"/>
              <a:t>Идея:</a:t>
            </a:r>
            <a:r>
              <a:rPr lang="ru-RU" dirty="0" smtClean="0"/>
              <a:t> параметр стимула представлен распределением активности по множеству нейронов.</a:t>
            </a:r>
            <a:br>
              <a:rPr lang="ru-RU" dirty="0" smtClean="0"/>
            </a:br>
            <a:r>
              <a:rPr lang="ru-RU" dirty="0" smtClean="0"/>
              <a:t>Каждый нейрон имеет «рецептивное поле» — область значений, на которую он реагирует.</a:t>
            </a:r>
          </a:p>
          <a:p>
            <a:r>
              <a:rPr lang="ru-RU" b="1" dirty="0" err="1" smtClean="0"/>
              <a:t>Биопримеры</a:t>
            </a:r>
            <a:r>
              <a:rPr lang="ru-RU" b="1" dirty="0" smtClean="0"/>
              <a:t>:</a:t>
            </a:r>
            <a:r>
              <a:rPr lang="ru-RU" dirty="0" smtClean="0"/>
              <a:t> направление движения (моторная кора), ориентация линий (зрительная кора).</a:t>
            </a:r>
          </a:p>
          <a:p>
            <a:r>
              <a:rPr kumimoji="0" lang="en-US" altLang="ru-RU" dirty="0" smtClean="0">
                <a:cs typeface="Arial" charset="0"/>
              </a:rPr>
              <a:t>W</a:t>
            </a:r>
            <a:r>
              <a:rPr kumimoji="0" lang="ru-RU" altLang="ru-RU" dirty="0" smtClean="0">
                <a:cs typeface="Arial" charset="0"/>
              </a:rPr>
              <a:t>i</a:t>
            </a:r>
            <a:r>
              <a:rPr kumimoji="0" lang="ru-RU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— «вектор» предпочтительного направления нейрона</a:t>
            </a: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6069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8334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Из-за разности концентраций и селективной проницаемости мембраны возникает </a:t>
            </a:r>
            <a:r>
              <a:rPr lang="ru-RU" b="1" dirty="0" smtClean="0"/>
              <a:t>потенциал покоя</a:t>
            </a:r>
            <a:r>
              <a:rPr lang="ru-RU" dirty="0" smtClean="0"/>
              <a:t> — обычно </a:t>
            </a:r>
            <a:r>
              <a:rPr lang="ru-RU" b="1" dirty="0" smtClean="0"/>
              <a:t>около −65 мВ</a:t>
            </a:r>
            <a:r>
              <a:rPr lang="ru-RU" dirty="0" smtClean="0"/>
              <a:t>.</a:t>
            </a:r>
            <a:endParaRPr kumimoji="0" lang="ru-RU" altLang="ru-RU" dirty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58063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6155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8664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b="1" dirty="0" smtClean="0"/>
              <a:t>Синхронные формы кодирования</a:t>
            </a:r>
          </a:p>
          <a:p>
            <a:r>
              <a:rPr lang="ru-RU" dirty="0" smtClean="0"/>
              <a:t>Здесь информация передаётся не только тем, какие нейроны активны,</a:t>
            </a:r>
            <a:br>
              <a:rPr lang="ru-RU" dirty="0" smtClean="0"/>
            </a:br>
            <a:r>
              <a:rPr lang="ru-RU" dirty="0" smtClean="0"/>
              <a:t>но и </a:t>
            </a:r>
            <a:r>
              <a:rPr lang="ru-RU" b="1" dirty="0" smtClean="0"/>
              <a:t>временной координацией (синхронизацией)</a:t>
            </a:r>
            <a:r>
              <a:rPr lang="ru-RU" dirty="0" smtClean="0"/>
              <a:t> их </a:t>
            </a:r>
            <a:r>
              <a:rPr lang="ru-RU" dirty="0" err="1" smtClean="0"/>
              <a:t>спайков</a:t>
            </a:r>
            <a:r>
              <a:rPr lang="ru-RU" dirty="0" smtClean="0"/>
              <a:t>.</a:t>
            </a:r>
          </a:p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69701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2573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err="1" smtClean="0"/>
              <a:t>ϕi</a:t>
            </a:r>
            <a:r>
              <a:rPr lang="ru-RU" dirty="0" smtClean="0"/>
              <a:t>​ — фаза, в которой произошёл </a:t>
            </a:r>
            <a:r>
              <a:rPr lang="ru-RU" dirty="0" err="1" smtClean="0"/>
              <a:t>спайк</a:t>
            </a:r>
            <a:r>
              <a:rPr lang="ru-RU" dirty="0" smtClean="0"/>
              <a:t>.</a:t>
            </a:r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97456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7544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9611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8353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29697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30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6808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Если входной ток достаточен, чтобы зарядить мембрану до порога возбуждения (~−50 мВ), открываются натриевые каналы, что вызывает быструю деполяризацию мембраны — </a:t>
            </a:r>
            <a:r>
              <a:rPr lang="ru-RU" b="1" dirty="0" smtClean="0"/>
              <a:t>потенциал действия</a:t>
            </a:r>
            <a:r>
              <a:rPr lang="ru-RU" dirty="0" smtClean="0"/>
              <a:t>.</a:t>
            </a:r>
            <a:br>
              <a:rPr lang="ru-RU" dirty="0" smtClean="0"/>
            </a:br>
            <a:r>
              <a:rPr lang="ru-RU" dirty="0" smtClean="0"/>
              <a:t>Затем включаются калиевые каналы, и происходит </a:t>
            </a:r>
            <a:r>
              <a:rPr lang="ru-RU" b="1" dirty="0" err="1" smtClean="0"/>
              <a:t>реполяризация</a:t>
            </a:r>
            <a:r>
              <a:rPr lang="ru-RU" dirty="0" smtClean="0"/>
              <a:t> (возврат к покою).</a:t>
            </a:r>
          </a:p>
          <a:p>
            <a:r>
              <a:rPr lang="ru-RU" dirty="0" smtClean="0"/>
              <a:t>Событие спайка длится около </a:t>
            </a:r>
            <a:r>
              <a:rPr lang="ru-RU" b="1" dirty="0" smtClean="0"/>
              <a:t>1–2 </a:t>
            </a:r>
            <a:r>
              <a:rPr lang="ru-RU" b="1" dirty="0" err="1" smtClean="0"/>
              <a:t>мс</a:t>
            </a:r>
            <a:r>
              <a:rPr lang="ru-RU" dirty="0" smtClean="0"/>
              <a:t>, и после него следует </a:t>
            </a:r>
            <a:r>
              <a:rPr lang="ru-RU" b="1" dirty="0" smtClean="0"/>
              <a:t>рефрактерный период</a:t>
            </a:r>
            <a:r>
              <a:rPr lang="ru-RU" dirty="0" smtClean="0"/>
              <a:t>, когда нейрон не может сработать снова.</a:t>
            </a:r>
            <a:endParaRPr lang="ru-RU" dirty="0"/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628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ru-RU" altLang="ru-RU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31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6452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ru-RU" dirty="0"/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83349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kumimoji="0" lang="ru-RU" altLang="ru-RU" dirty="0" smtClean="0">
                <a:cs typeface="Arial" charset="0"/>
              </a:rPr>
              <a:t>Рис. 1.6 Электрические свойства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нейронов: пассивная мембрана.</a:t>
            </a:r>
          </a:p>
          <a:p>
            <a:r>
              <a:rPr kumimoji="0" lang="ru-RU" altLang="ru-RU" dirty="0" smtClean="0">
                <a:cs typeface="Arial" charset="0"/>
              </a:rPr>
              <a:t>(а) Нейрон,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окруженный клеточной мембраной (большой круг),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получает (положительный) входной ток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I(t), который увеличивает электрический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заряд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внутри клетки. Клеточная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мембрана действует как конденсатор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параллельно резистору, который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подключен к батарее с максимальным потенциалом</a:t>
            </a:r>
            <a:r>
              <a:rPr kumimoji="0" lang="en-US" altLang="ru-RU" baseline="0" dirty="0" smtClean="0">
                <a:cs typeface="Arial" charset="0"/>
              </a:rPr>
              <a:t> </a:t>
            </a:r>
            <a:r>
              <a:rPr kumimoji="0" lang="ru-RU" altLang="ru-RU" dirty="0" smtClean="0">
                <a:cs typeface="Arial" charset="0"/>
              </a:rPr>
              <a:t>(увеличенная вставка).</a:t>
            </a:r>
            <a:endParaRPr kumimoji="0" lang="ru-RU" altLang="ru-RU" dirty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936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Цель моделирования нейрона — не воспроизвести все биофизические детали, а передать ключевое </a:t>
            </a:r>
            <a:r>
              <a:rPr lang="ru-RU" dirty="0" err="1" smtClean="0"/>
              <a:t>входно</a:t>
            </a:r>
            <a:r>
              <a:rPr lang="ru-RU" dirty="0" smtClean="0"/>
              <a:t>-выходное поведение, важное для решаемой задачи.</a:t>
            </a:r>
          </a:p>
          <a:p>
            <a:endParaRPr kumimoji="0" lang="ru-RU" altLang="ru-RU" dirty="0" smtClean="0">
              <a:cs typeface="Arial" charset="0"/>
            </a:endParaRPr>
          </a:p>
          <a:p>
            <a:r>
              <a:rPr lang="ru-RU" dirty="0" smtClean="0"/>
              <a:t>То есть, мы жертвуем деталями ради вычислимости и обобщаем реальную биологию в форме </a:t>
            </a:r>
            <a:r>
              <a:rPr lang="ru-RU" b="1" dirty="0" smtClean="0"/>
              <a:t>дифференциальных уравнений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Модель </a:t>
            </a:r>
            <a:r>
              <a:rPr lang="en-US" dirty="0" smtClean="0"/>
              <a:t>Leaky Integrate-and-Fire (LIF)</a:t>
            </a:r>
            <a:endParaRPr lang="ru-RU" dirty="0" smtClean="0"/>
          </a:p>
          <a:p>
            <a:r>
              <a:rPr lang="ru-RU" dirty="0" smtClean="0"/>
              <a:t>Эта модель была предложена в 1907 году (</a:t>
            </a:r>
            <a:r>
              <a:rPr lang="ru-RU" dirty="0" err="1" smtClean="0"/>
              <a:t>Lapicque</a:t>
            </a:r>
            <a:r>
              <a:rPr lang="ru-RU" dirty="0" smtClean="0"/>
              <a:t>) и до сих пор остаётся основой большинства SNN.</a:t>
            </a:r>
          </a:p>
          <a:p>
            <a:r>
              <a:rPr lang="ru-RU" dirty="0" smtClean="0"/>
              <a:t>Она упрощает реальную динамику до одной переменной — </a:t>
            </a:r>
            <a:r>
              <a:rPr lang="ru-RU" b="1" dirty="0" smtClean="0"/>
              <a:t>мембранного потенциала V</a:t>
            </a:r>
            <a:r>
              <a:rPr lang="ru-RU" dirty="0" smtClean="0"/>
              <a:t>, который интегрирует входные токи с утечкой.</a:t>
            </a:r>
          </a:p>
          <a:p>
            <a:r>
              <a:rPr lang="ru-RU" dirty="0" err="1" smtClean="0"/>
              <a:t>τm</a:t>
            </a:r>
            <a:r>
              <a:rPr lang="ru-RU" dirty="0" smtClean="0"/>
              <a:t>​=</a:t>
            </a:r>
            <a:r>
              <a:rPr lang="ru-RU" dirty="0" err="1" smtClean="0"/>
              <a:t>Rm</a:t>
            </a:r>
            <a:r>
              <a:rPr lang="ru-RU" dirty="0" smtClean="0"/>
              <a:t>​</a:t>
            </a:r>
            <a:r>
              <a:rPr lang="ru-RU" dirty="0" err="1" smtClean="0"/>
              <a:t>Cm</a:t>
            </a:r>
            <a:r>
              <a:rPr lang="ru-RU" dirty="0" smtClean="0"/>
              <a:t>​ — постоянная времени мембраны</a:t>
            </a:r>
            <a:endParaRPr kumimoji="0" lang="ru-RU" altLang="ru-RU" dirty="0" smtClean="0">
              <a:cs typeface="Arial" charset="0"/>
            </a:endParaRPr>
          </a:p>
          <a:p>
            <a:r>
              <a:rPr lang="ru-RU" dirty="0" smtClean="0"/>
              <a:t>Когда V достигает порогового значения </a:t>
            </a:r>
            <a:r>
              <a:rPr lang="ru-RU" dirty="0" err="1" smtClean="0"/>
              <a:t>Vth</a:t>
            </a:r>
            <a:r>
              <a:rPr lang="ru-RU" dirty="0" smtClean="0"/>
              <a:t>​, нейрон “выстреливает” — происходит </a:t>
            </a:r>
            <a:r>
              <a:rPr lang="ru-RU" b="1" dirty="0" err="1" smtClean="0"/>
              <a:t>спайк</a:t>
            </a:r>
            <a:r>
              <a:rPr lang="ru-RU" dirty="0" smtClean="0"/>
              <a:t>, и потенциал мгновенно сбрасывается к </a:t>
            </a:r>
            <a:r>
              <a:rPr lang="ru-RU" dirty="0" err="1" smtClean="0"/>
              <a:t>Vreset</a:t>
            </a:r>
            <a:r>
              <a:rPr lang="ru-RU" dirty="0" smtClean="0"/>
              <a:t>.</a:t>
            </a:r>
          </a:p>
          <a:p>
            <a:endParaRPr kumimoji="0" lang="ru-RU" altLang="ru-RU" dirty="0">
              <a:cs typeface="Arial" charset="0"/>
            </a:endParaRPr>
          </a:p>
          <a:p>
            <a:r>
              <a:rPr lang="ru-RU" dirty="0" smtClean="0"/>
              <a:t>Мембрана накапливает заряд — интеграция.</a:t>
            </a:r>
          </a:p>
          <a:p>
            <a:r>
              <a:rPr lang="ru-RU" dirty="0" smtClean="0"/>
              <a:t>Утечка — постепенный спад потенциала (забывание).</a:t>
            </a:r>
          </a:p>
          <a:p>
            <a:r>
              <a:rPr lang="ru-RU" dirty="0" smtClean="0"/>
              <a:t>Порог — аналог возбуждения аксона.</a:t>
            </a:r>
          </a:p>
          <a:p>
            <a:r>
              <a:rPr lang="ru-RU" dirty="0" smtClean="0"/>
              <a:t>Сброс — </a:t>
            </a:r>
            <a:r>
              <a:rPr lang="ru-RU" dirty="0" err="1" smtClean="0"/>
              <a:t>реполяризация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Таким образом, LIF — это </a:t>
            </a:r>
            <a:r>
              <a:rPr lang="ru-RU" b="1" dirty="0" smtClean="0"/>
              <a:t>математическая RC-схема с порогом</a:t>
            </a:r>
            <a:r>
              <a:rPr lang="ru-RU" dirty="0" smtClean="0"/>
              <a:t>.</a:t>
            </a:r>
          </a:p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80513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Эта модель (</a:t>
            </a:r>
            <a:r>
              <a:rPr lang="ru-RU" dirty="0" err="1" smtClean="0"/>
              <a:t>Izhikevich</a:t>
            </a:r>
            <a:r>
              <a:rPr lang="ru-RU" dirty="0" smtClean="0"/>
              <a:t>, 2003) создавалась как компромисс между точностью </a:t>
            </a:r>
            <a:r>
              <a:rPr lang="ru-RU" dirty="0" err="1" smtClean="0"/>
              <a:t>Hodgkin</a:t>
            </a:r>
            <a:r>
              <a:rPr lang="ru-RU" dirty="0" smtClean="0"/>
              <a:t>–</a:t>
            </a:r>
            <a:r>
              <a:rPr lang="ru-RU" dirty="0" err="1" smtClean="0"/>
              <a:t>Huxley</a:t>
            </a:r>
            <a:r>
              <a:rPr lang="ru-RU" dirty="0" smtClean="0"/>
              <a:t> и простотой LIF.</a:t>
            </a:r>
          </a:p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30685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Это наиболее биофизически точная модель (</a:t>
            </a:r>
            <a:r>
              <a:rPr lang="ru-RU" dirty="0" err="1" smtClean="0"/>
              <a:t>Hodgkin</a:t>
            </a:r>
            <a:r>
              <a:rPr lang="ru-RU" dirty="0" smtClean="0"/>
              <a:t> &amp; </a:t>
            </a:r>
            <a:r>
              <a:rPr lang="ru-RU" dirty="0" err="1" smtClean="0"/>
              <a:t>Huxley</a:t>
            </a:r>
            <a:r>
              <a:rPr lang="ru-RU" dirty="0" smtClean="0"/>
              <a:t>, 1952), описывающая динамику ионных каналов в мембране.</a:t>
            </a:r>
          </a:p>
          <a:p>
            <a:r>
              <a:rPr lang="ru-RU" dirty="0" err="1" smtClean="0"/>
              <a:t>m,n,h</a:t>
            </a:r>
            <a:r>
              <a:rPr lang="ru-RU" dirty="0" smtClean="0"/>
              <a:t> — вероятности открытия натриевых и калиевых каналов, описываемые своими ОДУ.</a:t>
            </a:r>
          </a:p>
          <a:p>
            <a:r>
              <a:rPr lang="ru-RU" dirty="0" smtClean="0"/>
              <a:t>Эта модель точная, но вычислительно тяжёлая: требует решения 4 уравнений, что делает её малопригодной для больших сетей.</a:t>
            </a:r>
          </a:p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37801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ru-RU" dirty="0" smtClean="0"/>
              <a:t>Современная гибридная модель</a:t>
            </a:r>
          </a:p>
          <a:p>
            <a:r>
              <a:rPr lang="ru-RU" dirty="0" smtClean="0"/>
              <a:t>Параметры </a:t>
            </a:r>
            <a:r>
              <a:rPr lang="ru-RU" dirty="0" err="1" smtClean="0"/>
              <a:t>a,τw</a:t>
            </a:r>
            <a:r>
              <a:rPr lang="ru-RU" baseline="0" dirty="0" smtClean="0"/>
              <a:t> </a:t>
            </a:r>
            <a:r>
              <a:rPr lang="ru-RU" dirty="0" smtClean="0"/>
              <a:t>задают </a:t>
            </a:r>
            <a:r>
              <a:rPr lang="ru-RU" b="1" dirty="0" smtClean="0"/>
              <a:t>адаптацию</a:t>
            </a:r>
            <a:r>
              <a:rPr lang="ru-RU" dirty="0" smtClean="0"/>
              <a:t> — постепенное снижение частоты </a:t>
            </a:r>
            <a:r>
              <a:rPr lang="ru-RU" dirty="0" err="1" smtClean="0"/>
              <a:t>спайков</a:t>
            </a:r>
            <a:r>
              <a:rPr lang="ru-RU" dirty="0" smtClean="0"/>
              <a:t> при длительной стимуляции.</a:t>
            </a:r>
          </a:p>
          <a:p>
            <a:r>
              <a:rPr lang="ru-RU" dirty="0" err="1" smtClean="0"/>
              <a:t>AdEx</a:t>
            </a:r>
            <a:r>
              <a:rPr lang="ru-RU" dirty="0" smtClean="0"/>
              <a:t> объединяет вычислительную лёгкость LIF и </a:t>
            </a:r>
            <a:r>
              <a:rPr lang="ru-RU" dirty="0" err="1" smtClean="0"/>
              <a:t>биореалистичность</a:t>
            </a:r>
            <a:r>
              <a:rPr lang="ru-RU" dirty="0" smtClean="0"/>
              <a:t> HH.</a:t>
            </a:r>
          </a:p>
          <a:p>
            <a:endParaRPr kumimoji="0" lang="ru-RU" altLang="ru-RU" dirty="0" smtClean="0">
              <a:cs typeface="Arial" charset="0"/>
            </a:endParaRPr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599B4EE1-CA42-C241-9439-838A11FD4E29}" type="slidenum">
              <a:rPr lang="ru-RU" altLang="ru-RU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85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640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0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84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7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04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34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06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67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01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0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32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31789-3AA3-FA4E-995F-B00B4A786AF5}" type="datetimeFigureOut">
              <a:rPr lang="ru-RU" smtClean="0"/>
              <a:t>11.01.2026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95B8-D8D6-EC4F-8D3B-711EEFC04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29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0"/>
            <a:ext cx="11542216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46138" y="404813"/>
            <a:ext cx="3455987" cy="863600"/>
          </a:xfrm>
          <a:prstGeom prst="rect">
            <a:avLst/>
          </a:prstGeom>
          <a:gradFill flip="none" rotWithShape="1">
            <a:gsLst>
              <a:gs pos="0">
                <a:srgbClr val="0E278A">
                  <a:alpha val="88000"/>
                </a:srgbClr>
              </a:gs>
              <a:gs pos="83000">
                <a:srgbClr val="050D3F">
                  <a:alpha val="88000"/>
                </a:srgbClr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white">
          <a:xfrm>
            <a:off x="900113" y="5725538"/>
            <a:ext cx="33369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ru-RU" altLang="ru-RU" sz="1600" dirty="0" smtClean="0">
                <a:solidFill>
                  <a:schemeClr val="bg1"/>
                </a:solidFill>
                <a:latin typeface="Futura PT Medium" panose="020B0602020204020303" pitchFamily="34" charset="-52"/>
                <a:cs typeface="Arial" panose="020B0604020202020204" pitchFamily="34" charset="0"/>
              </a:rPr>
              <a:t>Коняев А.Е.</a:t>
            </a:r>
            <a:endParaRPr kumimoji="0" lang="ru-RU" altLang="ru-RU" sz="1600" dirty="0">
              <a:solidFill>
                <a:schemeClr val="bg1"/>
              </a:solidFill>
              <a:latin typeface="Futura PT Medium" panose="020B0602020204020303" pitchFamily="34" charset="-52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65208" y="2839244"/>
            <a:ext cx="3600450" cy="1315462"/>
          </a:xfrm>
          <a:prstGeom prst="rect">
            <a:avLst/>
          </a:prstGeom>
          <a:noFill/>
          <a:ln>
            <a:noFill/>
          </a:ln>
          <a:effectLst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 marL="10795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kumimoji="0" lang="ru-RU" altLang="ru-RU" sz="2400" dirty="0" err="1" smtClean="0">
                <a:solidFill>
                  <a:schemeClr val="bg1"/>
                </a:solidFill>
                <a:latin typeface="Futura PT Bold" panose="020B0902020204020203" pitchFamily="34" charset="-52"/>
              </a:rPr>
              <a:t>Спайковые</a:t>
            </a:r>
            <a:r>
              <a:rPr kumimoji="0" lang="ru-RU" altLang="ru-RU" sz="2400" dirty="0" smtClean="0">
                <a:solidFill>
                  <a:schemeClr val="bg1"/>
                </a:solidFill>
                <a:latin typeface="Futura PT Bold" panose="020B0902020204020203" pitchFamily="34" charset="-52"/>
              </a:rPr>
              <a:t> нейронные сети</a:t>
            </a:r>
            <a:endParaRPr kumimoji="0" lang="ru-RU" altLang="ru-RU" sz="2400" dirty="0">
              <a:solidFill>
                <a:schemeClr val="bg1"/>
              </a:solidFill>
              <a:latin typeface="Futura PT Bold" panose="020B0902020204020203" pitchFamily="34" charset="-52"/>
            </a:endParaRPr>
          </a:p>
        </p:txBody>
      </p:sp>
      <p:pic>
        <p:nvPicPr>
          <p:cNvPr id="7180" name="Изображение 13" descr="Gold_838887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45"/>
          <a:stretch>
            <a:fillRect/>
          </a:stretch>
        </p:blipFill>
        <p:spPr bwMode="auto">
          <a:xfrm>
            <a:off x="-19050" y="404813"/>
            <a:ext cx="8620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6" y="621269"/>
            <a:ext cx="2046817" cy="4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Математические модели нейрона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9815" y="6275150"/>
            <a:ext cx="341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PT Book" panose="020B0502020204020303" pitchFamily="34" charset="-52"/>
              </a:rPr>
              <a:t>(Gerstner et al., 2014, </a:t>
            </a:r>
            <a:r>
              <a:rPr lang="da-DK" dirty="0" smtClean="0">
                <a:latin typeface="Futura PT Book" panose="020B0502020204020303" pitchFamily="34" charset="-52"/>
              </a:rPr>
              <a:t>§</a:t>
            </a:r>
            <a:r>
              <a:rPr lang="ru-RU" dirty="0">
                <a:latin typeface="Futura PT Book" panose="020B0502020204020303" pitchFamily="34" charset="-52"/>
              </a:rPr>
              <a:t>6</a:t>
            </a:r>
            <a:r>
              <a:rPr lang="ru-RU" dirty="0" smtClean="0">
                <a:latin typeface="Futura PT Book" panose="020B0502020204020303" pitchFamily="34" charset="-52"/>
              </a:rPr>
              <a:t>.1</a:t>
            </a:r>
            <a:r>
              <a:rPr lang="da-DK" dirty="0" smtClean="0">
                <a:latin typeface="Futura PT Book" panose="020B0502020204020303" pitchFamily="34" charset="-52"/>
              </a:rPr>
              <a:t>, p.</a:t>
            </a:r>
            <a:r>
              <a:rPr lang="ru-RU" dirty="0" smtClean="0">
                <a:latin typeface="Futura PT Book" panose="020B0502020204020303" pitchFamily="34" charset="-52"/>
              </a:rPr>
              <a:t> 137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62" y="2061370"/>
            <a:ext cx="8521843" cy="36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Сравнение моделей нейрона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sp>
        <p:nvSpPr>
          <p:cNvPr id="15372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7C61A-9424-3742-A526-226325E554C7}" type="slidenum">
              <a:rPr kumimoji="0" lang="ru-RU" altLang="ru-RU" sz="800">
                <a:solidFill>
                  <a:srgbClr val="050D3F"/>
                </a:solidFill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kumimoji="0" lang="ru-RU" altLang="ru-RU" sz="800">
              <a:solidFill>
                <a:srgbClr val="050D3F"/>
              </a:solidFill>
              <a:latin typeface="Arial" charset="0"/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09113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6389"/>
              </p:ext>
            </p:extLst>
          </p:nvPr>
        </p:nvGraphicFramePr>
        <p:xfrm>
          <a:off x="272256" y="2025677"/>
          <a:ext cx="86360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970524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40942122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34606725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37153437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704747145"/>
                    </a:ext>
                  </a:extLst>
                </a:gridCol>
              </a:tblGrid>
              <a:tr h="367839">
                <a:tc>
                  <a:txBody>
                    <a:bodyPr/>
                    <a:lstStyle/>
                    <a:p>
                      <a:r>
                        <a:rPr lang="ru-RU"/>
                        <a:t>Модель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Переменные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Биофизический реализм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Скорость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Подходит для </a:t>
                      </a:r>
                      <a:r>
                        <a:rPr lang="en-US"/>
                        <a:t>SNN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317943"/>
                  </a:ext>
                </a:extLst>
              </a:tr>
              <a:tr h="85001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Hodgkin–Huxley (HH)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Высокий (ионные каналы)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Очень высокая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Ограниченно (теоретические и малые сети)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681804"/>
                  </a:ext>
                </a:extLst>
              </a:tr>
              <a:tr h="850016">
                <a:tc>
                  <a:txBody>
                    <a:bodyPr/>
                    <a:lstStyle/>
                    <a:p>
                      <a:r>
                        <a:rPr lang="en-US" b="1"/>
                        <a:t>Izhikevich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Средне-высокий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Средняя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 (компромисс реализм / скорость)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469922"/>
                  </a:ext>
                </a:extLst>
              </a:tr>
              <a:tr h="690638">
                <a:tc>
                  <a:txBody>
                    <a:bodyPr/>
                    <a:lstStyle/>
                    <a:p>
                      <a:r>
                        <a:rPr lang="en-US" b="1"/>
                        <a:t>AdEx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Средне-высокий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Средняя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 (хорош для адаптации и </a:t>
                      </a:r>
                      <a:r>
                        <a:rPr lang="ru-RU" dirty="0" err="1" smtClean="0"/>
                        <a:t>бёрстинга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810"/>
                  </a:ext>
                </a:extLst>
              </a:tr>
              <a:tr h="690638">
                <a:tc>
                  <a:txBody>
                    <a:bodyPr/>
                    <a:lstStyle/>
                    <a:p>
                      <a:r>
                        <a:rPr lang="en-US" b="1" dirty="0"/>
                        <a:t>LIF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Низкий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Низкая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 (де-факто стандарт в SNN)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09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Обучение </a:t>
            </a:r>
            <a:r>
              <a:rPr lang="en-US" altLang="ru-RU" sz="3600" dirty="0" smtClean="0">
                <a:latin typeface="Futura PT Bold" panose="020B0902020204020203" pitchFamily="34" charset="-52"/>
              </a:rPr>
              <a:t>SNN. </a:t>
            </a:r>
            <a:r>
              <a:rPr lang="ru-RU" altLang="ru-RU" sz="3600" dirty="0" smtClean="0">
                <a:latin typeface="Futura PT Bold" panose="020B0902020204020203" pitchFamily="34" charset="-52"/>
              </a:rPr>
              <a:t>Правило </a:t>
            </a:r>
            <a:r>
              <a:rPr lang="ru-RU" altLang="ru-RU" sz="3600" dirty="0" err="1" smtClean="0">
                <a:latin typeface="Futura PT Bold" panose="020B0902020204020203" pitchFamily="34" charset="-52"/>
              </a:rPr>
              <a:t>Хебба</a:t>
            </a:r>
            <a:r>
              <a:rPr lang="ru-RU" altLang="ru-RU" sz="3600" dirty="0" smtClean="0">
                <a:latin typeface="Futura PT Bold" panose="020B0902020204020203" pitchFamily="34" charset="-52"/>
              </a:rPr>
              <a:t>.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1795" y="4147505"/>
            <a:ext cx="354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PT Book" panose="020B0502020204020303" pitchFamily="34" charset="-52"/>
              </a:rPr>
              <a:t>(Gerstner et al., 2014, </a:t>
            </a:r>
            <a:r>
              <a:rPr lang="da-DK" dirty="0" smtClean="0">
                <a:latin typeface="Futura PT Book" panose="020B0502020204020303" pitchFamily="34" charset="-52"/>
              </a:rPr>
              <a:t>§</a:t>
            </a:r>
            <a:r>
              <a:rPr lang="en-US" dirty="0" smtClean="0">
                <a:latin typeface="Futura PT Book" panose="020B0502020204020303" pitchFamily="34" charset="-52"/>
              </a:rPr>
              <a:t>19</a:t>
            </a:r>
            <a:r>
              <a:rPr lang="ru-RU" dirty="0" smtClean="0">
                <a:latin typeface="Futura PT Book" panose="020B0502020204020303" pitchFamily="34" charset="-52"/>
              </a:rPr>
              <a:t>.1</a:t>
            </a:r>
            <a:r>
              <a:rPr lang="da-DK" dirty="0" smtClean="0">
                <a:latin typeface="Futura PT Book" panose="020B0502020204020303" pitchFamily="34" charset="-52"/>
              </a:rPr>
              <a:t>, p.</a:t>
            </a:r>
            <a:r>
              <a:rPr lang="ru-RU" dirty="0" smtClean="0">
                <a:latin typeface="Futura PT Book" panose="020B0502020204020303" pitchFamily="34" charset="-52"/>
              </a:rPr>
              <a:t> </a:t>
            </a:r>
            <a:r>
              <a:rPr lang="en-US" dirty="0" smtClean="0">
                <a:latin typeface="Futura PT Book" panose="020B0502020204020303" pitchFamily="34" charset="-52"/>
              </a:rPr>
              <a:t>492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95" y="1905393"/>
            <a:ext cx="8356922" cy="22162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" t="31565" r="3975" b="30421"/>
          <a:stretch/>
        </p:blipFill>
        <p:spPr>
          <a:xfrm>
            <a:off x="875884" y="4515230"/>
            <a:ext cx="7428743" cy="23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Обучение </a:t>
            </a:r>
            <a:r>
              <a:rPr lang="en-US" altLang="ru-RU" sz="3600" dirty="0">
                <a:latin typeface="Futura PT Bold" panose="020B0902020204020203" pitchFamily="34" charset="-52"/>
              </a:rPr>
              <a:t>SNN. </a:t>
            </a:r>
            <a:r>
              <a:rPr lang="ru-RU" altLang="ru-RU" sz="3600" dirty="0">
                <a:latin typeface="Futura PT Bold" panose="020B0902020204020203" pitchFamily="34" charset="-52"/>
              </a:rPr>
              <a:t>Правило </a:t>
            </a:r>
            <a:r>
              <a:rPr lang="ru-RU" altLang="ru-RU" sz="3600" dirty="0" err="1" smtClean="0">
                <a:latin typeface="Futura PT Bold" panose="020B0902020204020203" pitchFamily="34" charset="-52"/>
              </a:rPr>
              <a:t>Хебба</a:t>
            </a:r>
            <a:r>
              <a:rPr lang="ru-RU" altLang="ru-RU" sz="3600" dirty="0" smtClean="0">
                <a:latin typeface="Futura PT Bold" panose="020B0902020204020203" pitchFamily="34" charset="-52"/>
              </a:rPr>
              <a:t>.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9815" y="6083856"/>
            <a:ext cx="354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PT Book" panose="020B0502020204020303" pitchFamily="34" charset="-52"/>
              </a:rPr>
              <a:t>(Gerstner et al., 2014, </a:t>
            </a:r>
            <a:r>
              <a:rPr lang="da-DK" dirty="0" smtClean="0">
                <a:latin typeface="Futura PT Book" panose="020B0502020204020303" pitchFamily="34" charset="-52"/>
              </a:rPr>
              <a:t>§</a:t>
            </a:r>
            <a:r>
              <a:rPr lang="en-US" dirty="0" smtClean="0">
                <a:latin typeface="Futura PT Book" panose="020B0502020204020303" pitchFamily="34" charset="-52"/>
              </a:rPr>
              <a:t>19</a:t>
            </a:r>
            <a:r>
              <a:rPr lang="ru-RU" dirty="0" smtClean="0">
                <a:latin typeface="Futura PT Book" panose="020B0502020204020303" pitchFamily="34" charset="-52"/>
              </a:rPr>
              <a:t>.1</a:t>
            </a:r>
            <a:r>
              <a:rPr lang="da-DK" dirty="0" smtClean="0">
                <a:latin typeface="Futura PT Book" panose="020B0502020204020303" pitchFamily="34" charset="-52"/>
              </a:rPr>
              <a:t>, p.</a:t>
            </a:r>
            <a:r>
              <a:rPr lang="ru-RU" dirty="0" smtClean="0">
                <a:latin typeface="Futura PT Book" panose="020B0502020204020303" pitchFamily="34" charset="-52"/>
              </a:rPr>
              <a:t> </a:t>
            </a:r>
            <a:r>
              <a:rPr lang="en-US" dirty="0" smtClean="0">
                <a:latin typeface="Futura PT Book" panose="020B0502020204020303" pitchFamily="34" charset="-52"/>
              </a:rPr>
              <a:t>492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8" y="1978159"/>
            <a:ext cx="8108536" cy="41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Обучение </a:t>
            </a:r>
            <a:r>
              <a:rPr lang="en-US" altLang="ru-RU" sz="3600" dirty="0">
                <a:latin typeface="Futura PT Bold" panose="020B0902020204020203" pitchFamily="34" charset="-52"/>
              </a:rPr>
              <a:t>SNN. </a:t>
            </a:r>
            <a:r>
              <a:rPr lang="en-US" altLang="ru-RU" sz="3600" dirty="0" smtClean="0">
                <a:latin typeface="Futura PT Bold" panose="020B0902020204020203" pitchFamily="34" charset="-52"/>
              </a:rPr>
              <a:t>STDP</a:t>
            </a:r>
            <a:r>
              <a:rPr lang="ru-RU" altLang="ru-RU" sz="3600" dirty="0" smtClean="0">
                <a:latin typeface="Futura PT Bold" panose="020B0902020204020203" pitchFamily="34" charset="-52"/>
              </a:rPr>
              <a:t>.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9815" y="6083856"/>
            <a:ext cx="357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PT Book" panose="020B0502020204020303" pitchFamily="34" charset="-52"/>
              </a:rPr>
              <a:t>(Gerstner et al., 2014, </a:t>
            </a:r>
            <a:r>
              <a:rPr lang="da-DK" dirty="0" smtClean="0">
                <a:latin typeface="Futura PT Book" panose="020B0502020204020303" pitchFamily="34" charset="-52"/>
              </a:rPr>
              <a:t>§</a:t>
            </a:r>
            <a:r>
              <a:rPr lang="en-US" dirty="0" smtClean="0">
                <a:latin typeface="Futura PT Book" panose="020B0502020204020303" pitchFamily="34" charset="-52"/>
              </a:rPr>
              <a:t>19</a:t>
            </a:r>
            <a:r>
              <a:rPr lang="ru-RU" dirty="0" smtClean="0">
                <a:latin typeface="Futura PT Book" panose="020B0502020204020303" pitchFamily="34" charset="-52"/>
              </a:rPr>
              <a:t>.</a:t>
            </a:r>
            <a:r>
              <a:rPr lang="en-US" dirty="0" smtClean="0">
                <a:latin typeface="Futura PT Book" panose="020B0502020204020303" pitchFamily="34" charset="-52"/>
              </a:rPr>
              <a:t>2</a:t>
            </a:r>
            <a:r>
              <a:rPr lang="da-DK" dirty="0" smtClean="0">
                <a:latin typeface="Futura PT Book" panose="020B0502020204020303" pitchFamily="34" charset="-52"/>
              </a:rPr>
              <a:t>, p.</a:t>
            </a:r>
            <a:r>
              <a:rPr lang="ru-RU" dirty="0" smtClean="0">
                <a:latin typeface="Futura PT Book" panose="020B0502020204020303" pitchFamily="34" charset="-52"/>
              </a:rPr>
              <a:t> </a:t>
            </a:r>
            <a:r>
              <a:rPr lang="en-US" dirty="0" smtClean="0">
                <a:latin typeface="Futura PT Book" panose="020B0502020204020303" pitchFamily="34" charset="-52"/>
              </a:rPr>
              <a:t>500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12" y="2493963"/>
            <a:ext cx="8285088" cy="24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Значение </a:t>
            </a:r>
            <a:r>
              <a:rPr lang="en-US" altLang="ru-RU" sz="3600" dirty="0" smtClean="0">
                <a:latin typeface="Futura PT Bold" panose="020B0902020204020203" pitchFamily="34" charset="-52"/>
              </a:rPr>
              <a:t>STDP </a:t>
            </a:r>
            <a:r>
              <a:rPr lang="ru-RU" altLang="ru-RU" sz="3600" dirty="0" smtClean="0">
                <a:latin typeface="Futura PT Bold" panose="020B0902020204020203" pitchFamily="34" charset="-52"/>
              </a:rPr>
              <a:t>для обучение </a:t>
            </a:r>
            <a:r>
              <a:rPr lang="en-US" altLang="ru-RU" sz="3600" dirty="0" smtClean="0">
                <a:latin typeface="Futura PT Bold" panose="020B0902020204020203" pitchFamily="34" charset="-52"/>
              </a:rPr>
              <a:t>SNN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10" name="Название 7"/>
          <p:cNvSpPr txBox="1">
            <a:spLocks/>
          </p:cNvSpPr>
          <p:nvPr/>
        </p:nvSpPr>
        <p:spPr bwMode="auto">
          <a:xfrm>
            <a:off x="544512" y="1773238"/>
            <a:ext cx="8091488" cy="434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171450" indent="-17145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just"/>
            <a:r>
              <a:rPr lang="ru-RU" sz="2400" dirty="0" smtClean="0"/>
              <a:t>Это </a:t>
            </a:r>
            <a:r>
              <a:rPr lang="ru-RU" sz="2400" dirty="0"/>
              <a:t>биологически правдоподобный аналог градиентного обучения, но без обратного распространения ошибки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 smtClean="0"/>
              <a:t>STDP </a:t>
            </a:r>
            <a:r>
              <a:rPr lang="ru-RU" sz="2400" dirty="0"/>
              <a:t>можно использовать вместо </a:t>
            </a:r>
            <a:r>
              <a:rPr lang="en-US" sz="2400" dirty="0"/>
              <a:t>backpropagation</a:t>
            </a:r>
            <a:r>
              <a:rPr lang="ru-RU" sz="2400" dirty="0" smtClean="0"/>
              <a:t> </a:t>
            </a:r>
            <a:r>
              <a:rPr lang="ru-RU" sz="2400" dirty="0"/>
              <a:t>в задачах классификации сигналов, распознавании шаблонов, </a:t>
            </a:r>
            <a:r>
              <a:rPr lang="ru-RU" sz="2400" dirty="0" err="1"/>
              <a:t>детекции</a:t>
            </a:r>
            <a:r>
              <a:rPr lang="ru-RU" sz="2400" dirty="0"/>
              <a:t> последовательностей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/>
              <a:t>В отличие от </a:t>
            </a:r>
            <a:r>
              <a:rPr lang="ru-RU" sz="2400" dirty="0" err="1"/>
              <a:t>backpropagation</a:t>
            </a:r>
            <a:r>
              <a:rPr lang="ru-RU" sz="2400" dirty="0"/>
              <a:t>, STDP не требует глобальной </a:t>
            </a:r>
            <a:r>
              <a:rPr lang="ru-RU" sz="2400" dirty="0" err="1"/>
              <a:t>ошибкии</a:t>
            </a:r>
            <a:r>
              <a:rPr lang="ru-RU" sz="2400" dirty="0"/>
              <a:t> может работать в онлайновом </a:t>
            </a:r>
            <a:r>
              <a:rPr lang="ru-RU" sz="2400" dirty="0" err="1"/>
              <a:t>режиме.</a:t>
            </a:r>
            <a:r>
              <a:rPr lang="ru-RU" sz="2400" dirty="0" err="1" smtClean="0"/>
              <a:t>Современные</a:t>
            </a:r>
            <a:r>
              <a:rPr lang="ru-RU" sz="2400" dirty="0" smtClean="0"/>
              <a:t> </a:t>
            </a:r>
            <a:r>
              <a:rPr lang="ru-RU" sz="2400" dirty="0"/>
              <a:t>библиотеки (</a:t>
            </a:r>
            <a:r>
              <a:rPr lang="ru-RU" sz="2400" dirty="0" err="1"/>
              <a:t>SpikingJelly</a:t>
            </a:r>
            <a:r>
              <a:rPr lang="ru-RU" sz="2400" dirty="0"/>
              <a:t>, </a:t>
            </a:r>
            <a:r>
              <a:rPr lang="ru-RU" sz="2400" dirty="0" err="1"/>
              <a:t>Norse</a:t>
            </a:r>
            <a:r>
              <a:rPr lang="ru-RU" sz="2400" dirty="0"/>
              <a:t>, Brian2) позволяют экспериментировать с STDP на уровне нейронных популяций.</a:t>
            </a:r>
          </a:p>
        </p:txBody>
      </p:sp>
    </p:spTree>
    <p:extLst>
      <p:ext uri="{BB962C8B-B14F-4D97-AF65-F5344CB8AC3E}">
        <p14:creationId xmlns:p14="http://schemas.microsoft.com/office/powerpoint/2010/main" val="130095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Обучение </a:t>
            </a:r>
            <a:r>
              <a:rPr lang="en-US" altLang="ru-RU" sz="3600" dirty="0">
                <a:latin typeface="Futura PT Bold" panose="020B0902020204020203" pitchFamily="34" charset="-52"/>
              </a:rPr>
              <a:t>SNN. </a:t>
            </a:r>
            <a:r>
              <a:rPr lang="en-US" altLang="ru-RU" sz="3600" dirty="0" smtClean="0">
                <a:latin typeface="Futura PT Bold" panose="020B0902020204020203" pitchFamily="34" charset="-52"/>
              </a:rPr>
              <a:t>STP</a:t>
            </a:r>
            <a:r>
              <a:rPr lang="ru-RU" altLang="ru-RU" sz="3600" dirty="0" smtClean="0">
                <a:latin typeface="Futura PT Bold" panose="020B0902020204020203" pitchFamily="34" charset="-52"/>
              </a:rPr>
              <a:t>.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588" y="4361086"/>
            <a:ext cx="6893502" cy="116644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6" y="1889919"/>
            <a:ext cx="7683239" cy="29377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9815" y="6171685"/>
            <a:ext cx="619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>
                <a:latin typeface="Futura PT Book" panose="020B0502020204020303" pitchFamily="34" charset="-52"/>
              </a:rPr>
              <a:t>(</a:t>
            </a:r>
            <a:r>
              <a:rPr lang="ru-RU" dirty="0" smtClean="0">
                <a:latin typeface="Futura PT Book" panose="020B0502020204020303" pitchFamily="34" charset="-52"/>
              </a:rPr>
              <a:t>Лобов и </a:t>
            </a:r>
            <a:r>
              <a:rPr lang="ru-RU" dirty="0" err="1" smtClean="0">
                <a:latin typeface="Futura PT Book" panose="020B0502020204020303" pitchFamily="34" charset="-52"/>
              </a:rPr>
              <a:t>др</a:t>
            </a:r>
            <a:r>
              <a:rPr lang="da-DK" dirty="0" smtClean="0">
                <a:latin typeface="Futura PT Book" panose="020B0502020204020303" pitchFamily="34" charset="-52"/>
              </a:rPr>
              <a:t>., 20</a:t>
            </a:r>
            <a:r>
              <a:rPr lang="ru-RU" dirty="0" smtClean="0">
                <a:latin typeface="Futura PT Book" panose="020B0502020204020303" pitchFamily="34" charset="-52"/>
              </a:rPr>
              <a:t>23</a:t>
            </a:r>
            <a:r>
              <a:rPr lang="da-DK" dirty="0" smtClean="0">
                <a:latin typeface="Futura PT Book" panose="020B0502020204020303" pitchFamily="34" charset="-52"/>
              </a:rPr>
              <a:t>, </a:t>
            </a:r>
            <a:r>
              <a:rPr lang="ru-RU" dirty="0" smtClean="0">
                <a:latin typeface="Futura PT Book" panose="020B0502020204020303" pitchFamily="34" charset="-52"/>
              </a:rPr>
              <a:t>учебно-методическое пособие, п. 1.</a:t>
            </a:r>
            <a:r>
              <a:rPr lang="en-US" dirty="0" smtClean="0">
                <a:latin typeface="Futura PT Book" panose="020B0502020204020303" pitchFamily="34" charset="-52"/>
              </a:rPr>
              <a:t>2</a:t>
            </a:r>
            <a:r>
              <a:rPr lang="da-DK" dirty="0" smtClean="0">
                <a:latin typeface="Futura PT Book" panose="020B0502020204020303" pitchFamily="34" charset="-52"/>
              </a:rPr>
              <a:t>, </a:t>
            </a:r>
            <a:r>
              <a:rPr lang="ru-RU" dirty="0" smtClean="0">
                <a:latin typeface="Futura PT Book" panose="020B0502020204020303" pitchFamily="34" charset="-52"/>
              </a:rPr>
              <a:t>с</a:t>
            </a:r>
            <a:r>
              <a:rPr lang="da-DK" dirty="0" smtClean="0">
                <a:latin typeface="Futura PT Book" panose="020B0502020204020303" pitchFamily="34" charset="-52"/>
              </a:rPr>
              <a:t>.</a:t>
            </a:r>
            <a:r>
              <a:rPr lang="ru-RU" dirty="0" smtClean="0">
                <a:latin typeface="Futura PT Book" panose="020B0502020204020303" pitchFamily="34" charset="-52"/>
              </a:rPr>
              <a:t> 6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195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Частотное кодирование (</a:t>
            </a:r>
            <a:r>
              <a:rPr lang="en-US" altLang="ru-RU" sz="3600" dirty="0">
                <a:latin typeface="Futura PT Bold" panose="020B0902020204020203" pitchFamily="34" charset="-52"/>
              </a:rPr>
              <a:t>Rate Coding)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11"/>
          <a:stretch/>
        </p:blipFill>
        <p:spPr>
          <a:xfrm>
            <a:off x="622146" y="1947250"/>
            <a:ext cx="7936220" cy="44695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18" y="4725014"/>
            <a:ext cx="34575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4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Частотное кодирование (</a:t>
            </a:r>
            <a:r>
              <a:rPr lang="en-US" altLang="ru-RU" sz="3600" dirty="0">
                <a:latin typeface="Futura PT Bold" panose="020B0902020204020203" pitchFamily="34" charset="-52"/>
              </a:rPr>
              <a:t>Rate Coding)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4"/>
          <a:stretch/>
        </p:blipFill>
        <p:spPr>
          <a:xfrm>
            <a:off x="584199" y="1947250"/>
            <a:ext cx="8012113" cy="49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837405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Популяционное </a:t>
            </a:r>
            <a:r>
              <a:rPr lang="ru-RU" altLang="ru-RU" sz="3600" dirty="0">
                <a:latin typeface="Futura PT Bold" panose="020B0902020204020203" pitchFamily="34" charset="-52"/>
              </a:rPr>
              <a:t>кодирование (</a:t>
            </a:r>
            <a:r>
              <a:rPr lang="en-US" altLang="ru-RU" sz="3600" dirty="0">
                <a:latin typeface="Futura PT Bold" panose="020B0902020204020203" pitchFamily="34" charset="-52"/>
              </a:rPr>
              <a:t>Population Coding)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65" y="4515704"/>
            <a:ext cx="2872582" cy="121260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24091" y="2551837"/>
            <a:ext cx="82153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Процесс, при котором </a:t>
            </a:r>
            <a:r>
              <a:rPr lang="ru-RU" sz="2400" b="1" dirty="0" smtClean="0"/>
              <a:t>несколько нейронов в каждой популяции улавливают различные особенности входных стимулов с течением времени</a:t>
            </a:r>
            <a:r>
              <a:rPr lang="ru-RU" sz="2400" dirty="0" smtClean="0"/>
              <a:t>, а их ответы объединяются для принятия решения. 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612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Биологическая модель нейрона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sp>
        <p:nvSpPr>
          <p:cNvPr id="15372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7C61A-9424-3742-A526-226325E554C7}" type="slidenum">
              <a:rPr kumimoji="0" lang="ru-RU" altLang="ru-RU" sz="800">
                <a:solidFill>
                  <a:srgbClr val="050D3F"/>
                </a:solidFill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kumimoji="0" lang="ru-RU" altLang="ru-RU" sz="800">
              <a:solidFill>
                <a:srgbClr val="050D3F"/>
              </a:solidFill>
              <a:latin typeface="Arial" charset="0"/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6469"/>
            <a:ext cx="9143999" cy="36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837405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Позиционное кодирование (</a:t>
            </a:r>
            <a:r>
              <a:rPr lang="en-US" altLang="ru-RU" sz="3600" dirty="0">
                <a:latin typeface="Futura PT Bold" panose="020B0902020204020203" pitchFamily="34" charset="-52"/>
              </a:rPr>
              <a:t>Positional Coding)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Информация </a:t>
            </a:r>
            <a:r>
              <a:rPr lang="ru-RU" sz="2400" dirty="0"/>
              <a:t>задаётся </a:t>
            </a:r>
            <a:r>
              <a:rPr lang="ru-RU" sz="2400" i="1" dirty="0"/>
              <a:t>индексом активного </a:t>
            </a:r>
            <a:r>
              <a:rPr lang="ru-RU" sz="2400" i="1" dirty="0" smtClean="0"/>
              <a:t>нейрона</a:t>
            </a:r>
            <a:r>
              <a:rPr lang="ru-RU" sz="2400" dirty="0" smtClean="0"/>
              <a:t> — </a:t>
            </a:r>
            <a:r>
              <a:rPr lang="ru-RU" sz="2400" dirty="0"/>
              <a:t>не важно, когда он сработал, а </a:t>
            </a:r>
            <a:r>
              <a:rPr lang="ru-RU" sz="2400" dirty="0" smtClean="0"/>
              <a:t>важно, </a:t>
            </a:r>
            <a:r>
              <a:rPr lang="ru-RU" sz="2400" i="1" dirty="0" smtClean="0"/>
              <a:t>где </a:t>
            </a:r>
            <a:r>
              <a:rPr lang="ru-RU" sz="2400" i="1" dirty="0"/>
              <a:t>в ансамбле</a:t>
            </a:r>
            <a:r>
              <a:rPr lang="ru-RU" sz="2400" dirty="0"/>
              <a:t> он расположен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>	Используется</a:t>
            </a:r>
            <a:r>
              <a:rPr lang="ru-RU" sz="2400" dirty="0"/>
              <a:t>, например, в </a:t>
            </a:r>
            <a:r>
              <a:rPr lang="ru-RU" sz="2400" b="1" dirty="0"/>
              <a:t>картографических представлениях</a:t>
            </a:r>
            <a:r>
              <a:rPr lang="ru-RU" sz="2400" dirty="0"/>
              <a:t> (зрительная кора, </a:t>
            </a:r>
            <a:r>
              <a:rPr lang="ru-RU" sz="2400" dirty="0" err="1"/>
              <a:t>гиппокамп</a:t>
            </a:r>
            <a:r>
              <a:rPr lang="ru-RU" sz="2400" dirty="0"/>
              <a:t>).</a:t>
            </a:r>
          </a:p>
          <a:p>
            <a:pPr algn="just"/>
            <a:endParaRPr lang="ru-RU" sz="2400" b="1" dirty="0" smtClean="0"/>
          </a:p>
          <a:p>
            <a:pPr algn="just"/>
            <a:r>
              <a:rPr lang="ru-RU" sz="2400" b="1" dirty="0"/>
              <a:t>	</a:t>
            </a:r>
            <a:r>
              <a:rPr lang="ru-RU" sz="2400" b="1" dirty="0" err="1" smtClean="0"/>
              <a:t>Биопример</a:t>
            </a:r>
            <a:r>
              <a:rPr lang="ru-RU" sz="2400" b="1" dirty="0"/>
              <a:t>:</a:t>
            </a:r>
            <a:r>
              <a:rPr lang="ru-RU" sz="2400" dirty="0"/>
              <a:t> нейроны места (</a:t>
            </a:r>
            <a:r>
              <a:rPr lang="ru-RU" sz="2400" dirty="0" err="1"/>
              <a:t>place</a:t>
            </a:r>
            <a:r>
              <a:rPr lang="ru-RU" sz="2400" dirty="0"/>
              <a:t> </a:t>
            </a:r>
            <a:r>
              <a:rPr lang="ru-RU" sz="2400" dirty="0" err="1"/>
              <a:t>cells</a:t>
            </a:r>
            <a:r>
              <a:rPr lang="ru-RU" sz="2400" dirty="0"/>
              <a:t>) в </a:t>
            </a:r>
            <a:r>
              <a:rPr lang="ru-RU" sz="2400" dirty="0" err="1"/>
              <a:t>гиппокампе</a:t>
            </a:r>
            <a:r>
              <a:rPr lang="ru-RU" sz="2400" dirty="0"/>
              <a:t>, кодирующие положение животного.</a:t>
            </a:r>
          </a:p>
        </p:txBody>
      </p:sp>
    </p:spTree>
    <p:extLst>
      <p:ext uri="{BB962C8B-B14F-4D97-AF65-F5344CB8AC3E}">
        <p14:creationId xmlns:p14="http://schemas.microsoft.com/office/powerpoint/2010/main" val="23021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837405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Популяционно-частотное кодирование (</a:t>
            </a:r>
            <a:r>
              <a:rPr lang="en-US" altLang="ru-RU" sz="3600" dirty="0">
                <a:latin typeface="Futura PT Bold" panose="020B0902020204020203" pitchFamily="34" charset="-52"/>
              </a:rPr>
              <a:t>Population-Rate Coding)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Комбинация </a:t>
            </a:r>
            <a:r>
              <a:rPr lang="ru-RU" sz="2400" dirty="0"/>
              <a:t>частотного и популяционного </a:t>
            </a:r>
            <a:r>
              <a:rPr lang="ru-RU" sz="2400" dirty="0" smtClean="0"/>
              <a:t>подходов — каждая </a:t>
            </a:r>
            <a:r>
              <a:rPr lang="ru-RU" sz="2400" dirty="0"/>
              <a:t>группа нейронов кодирует сигнал по частоте, а вся популяция — его распределение</a:t>
            </a:r>
            <a:r>
              <a:rPr lang="ru-RU" sz="2400" dirty="0" smtClean="0"/>
              <a:t>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 smtClean="0"/>
              <a:t>	</a:t>
            </a:r>
            <a:r>
              <a:rPr lang="ru-RU" sz="2400" b="1" dirty="0" err="1" smtClean="0"/>
              <a:t>Биопример</a:t>
            </a:r>
            <a:r>
              <a:rPr lang="ru-RU" sz="2400" dirty="0"/>
              <a:t>: зрительная система позвоночных, где сила стимула определяет частоту, а локализация — набор активных нейронов.</a:t>
            </a:r>
          </a:p>
        </p:txBody>
      </p:sp>
    </p:spTree>
    <p:extLst>
      <p:ext uri="{BB962C8B-B14F-4D97-AF65-F5344CB8AC3E}">
        <p14:creationId xmlns:p14="http://schemas.microsoft.com/office/powerpoint/2010/main" val="29785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837405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Популяционно-частотное кодирование (</a:t>
            </a:r>
            <a:r>
              <a:rPr lang="en-US" altLang="ru-RU" sz="3600" dirty="0">
                <a:latin typeface="Futura PT Bold" panose="020B0902020204020203" pitchFamily="34" charset="-52"/>
              </a:rPr>
              <a:t>Population-Rate Coding)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371" y="4813862"/>
            <a:ext cx="3152775" cy="9144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24091" y="2690336"/>
            <a:ext cx="82153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</a:t>
            </a:r>
            <a:r>
              <a:rPr lang="ru-RU" sz="2400" dirty="0" smtClean="0"/>
              <a:t>нтенсивность </a:t>
            </a:r>
            <a:r>
              <a:rPr lang="ru-RU" sz="2400" dirty="0"/>
              <a:t>стимула → частота </a:t>
            </a:r>
            <a:r>
              <a:rPr lang="ru-RU" sz="2400" dirty="0" err="1" smtClean="0"/>
              <a:t>спайков</a:t>
            </a:r>
            <a:r>
              <a:rPr lang="ru-RU" sz="2400" dirty="0" smtClean="0"/>
              <a:t>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b="1" dirty="0" smtClean="0"/>
              <a:t>	Классическая </a:t>
            </a:r>
            <a:r>
              <a:rPr lang="ru-RU" sz="2400" b="1" dirty="0"/>
              <a:t>гипотеза Адриана (1926): </a:t>
            </a:r>
            <a:r>
              <a:rPr lang="ru-RU" sz="2400" dirty="0"/>
              <a:t>сила раздражителя пропорциональна средней частоте разрядов.</a:t>
            </a:r>
          </a:p>
        </p:txBody>
      </p:sp>
    </p:spTree>
    <p:extLst>
      <p:ext uri="{BB962C8B-B14F-4D97-AF65-F5344CB8AC3E}">
        <p14:creationId xmlns:p14="http://schemas.microsoft.com/office/powerpoint/2010/main" val="1172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837405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Временное кодирование (</a:t>
            </a:r>
            <a:r>
              <a:rPr lang="en-US" altLang="ru-RU" sz="3600" dirty="0">
                <a:latin typeface="Futura PT Bold" panose="020B0902020204020203" pitchFamily="34" charset="-52"/>
              </a:rPr>
              <a:t>Temporal Coding)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4091" y="2551837"/>
            <a:ext cx="82153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Смысл </a:t>
            </a:r>
            <a:r>
              <a:rPr lang="ru-RU" sz="2400" dirty="0"/>
              <a:t>несут интервалы между спайками или точные моменты их появления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>	Например</a:t>
            </a:r>
            <a:r>
              <a:rPr lang="ru-RU" sz="2400" dirty="0"/>
              <a:t>, “кто </a:t>
            </a:r>
            <a:r>
              <a:rPr lang="ru-RU" sz="2400" dirty="0" smtClean="0"/>
              <a:t>сгенерировал </a:t>
            </a:r>
            <a:r>
              <a:rPr lang="ru-RU" sz="2400" dirty="0" err="1" smtClean="0"/>
              <a:t>спайк</a:t>
            </a:r>
            <a:r>
              <a:rPr lang="ru-RU" sz="2400" dirty="0" smtClean="0"/>
              <a:t> </a:t>
            </a:r>
            <a:r>
              <a:rPr lang="ru-RU" sz="2400" dirty="0"/>
              <a:t>раньше” определяет стимул</a:t>
            </a:r>
            <a:r>
              <a:rPr lang="ru-RU" sz="2400" dirty="0" smtClean="0"/>
              <a:t>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b="1" dirty="0" smtClean="0"/>
              <a:t>	</a:t>
            </a:r>
            <a:r>
              <a:rPr lang="ru-RU" sz="2400" b="1" dirty="0" err="1" smtClean="0"/>
              <a:t>Биопример</a:t>
            </a:r>
            <a:r>
              <a:rPr lang="ru-RU" sz="2400" b="1" dirty="0"/>
              <a:t>:</a:t>
            </a:r>
            <a:r>
              <a:rPr lang="ru-RU" sz="2400" dirty="0"/>
              <a:t> слуховая система — различение частоты по фазе колебаний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>	</a:t>
            </a:r>
            <a:r>
              <a:rPr lang="ru-RU" sz="2400" b="1" dirty="0" smtClean="0"/>
              <a:t>В </a:t>
            </a:r>
            <a:r>
              <a:rPr lang="ru-RU" sz="2400" b="1" dirty="0"/>
              <a:t>SNN:</a:t>
            </a:r>
            <a:r>
              <a:rPr lang="ru-RU" sz="2400" dirty="0"/>
              <a:t> используется в </a:t>
            </a:r>
            <a:r>
              <a:rPr lang="ru-RU" sz="2400" dirty="0" err="1"/>
              <a:t>time-to-first-spike</a:t>
            </a:r>
            <a:r>
              <a:rPr lang="ru-RU" sz="2400" dirty="0"/>
              <a:t> и </a:t>
            </a:r>
            <a:r>
              <a:rPr lang="ru-RU" sz="2400" dirty="0" err="1"/>
              <a:t>spike-latency</a:t>
            </a:r>
            <a:r>
              <a:rPr lang="ru-RU" sz="2400" dirty="0"/>
              <a:t> </a:t>
            </a:r>
            <a:r>
              <a:rPr lang="ru-RU" sz="2400" dirty="0" err="1"/>
              <a:t>coding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30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837405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Пространственно-временное кодирование (</a:t>
            </a:r>
            <a:r>
              <a:rPr lang="en-US" altLang="ru-RU" sz="3600" dirty="0">
                <a:latin typeface="Futura PT Bold" panose="020B0902020204020203" pitchFamily="34" charset="-52"/>
              </a:rPr>
              <a:t>Spatiotemporal Coding)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4091" y="2551837"/>
            <a:ext cx="821533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Шаблон </a:t>
            </a:r>
            <a:r>
              <a:rPr lang="ru-RU" sz="2400" dirty="0"/>
              <a:t>активности во времени и пространстве —</a:t>
            </a:r>
            <a:br>
              <a:rPr lang="ru-RU" sz="2400" dirty="0"/>
            </a:br>
            <a:r>
              <a:rPr lang="ru-RU" sz="2400" dirty="0"/>
              <a:t>какие нейроны сработали и в каком порядке</a:t>
            </a:r>
            <a:r>
              <a:rPr lang="ru-RU" sz="2400" dirty="0" smtClean="0"/>
              <a:t>.</a:t>
            </a:r>
          </a:p>
          <a:p>
            <a:pPr algn="just"/>
            <a:endParaRPr lang="ru-RU" sz="2400" dirty="0" smtClean="0"/>
          </a:p>
          <a:p>
            <a:pPr algn="just"/>
            <a:r>
              <a:rPr lang="ru-RU" sz="2400" b="1" dirty="0" smtClean="0"/>
              <a:t>	</a:t>
            </a:r>
            <a:r>
              <a:rPr lang="ru-RU" sz="2400" b="1" dirty="0" err="1" smtClean="0"/>
              <a:t>Биопример</a:t>
            </a:r>
            <a:r>
              <a:rPr lang="ru-RU" sz="2400" b="1" dirty="0"/>
              <a:t>:</a:t>
            </a:r>
            <a:r>
              <a:rPr lang="ru-RU" sz="2400" dirty="0"/>
              <a:t> кодирование запахов в обонятельной </a:t>
            </a:r>
            <a:r>
              <a:rPr lang="ru-RU" sz="2400" dirty="0" smtClean="0"/>
              <a:t>луковице</a:t>
            </a:r>
            <a:r>
              <a:rPr lang="ru-RU" sz="2400" dirty="0"/>
              <a:t>.</a:t>
            </a:r>
            <a:endParaRPr lang="ru-RU" sz="2400" dirty="0" smtClean="0"/>
          </a:p>
          <a:p>
            <a:pPr algn="just"/>
            <a:endParaRPr lang="ru-RU" sz="2400" dirty="0" smtClean="0"/>
          </a:p>
          <a:p>
            <a:pPr algn="just"/>
            <a:r>
              <a:rPr lang="ru-RU" sz="2400" b="1" dirty="0"/>
              <a:t>	</a:t>
            </a:r>
            <a:r>
              <a:rPr lang="ru-RU" sz="2400" b="1" dirty="0" smtClean="0"/>
              <a:t>в </a:t>
            </a:r>
            <a:r>
              <a:rPr lang="ru-RU" sz="2400" b="1" dirty="0"/>
              <a:t>SNN:</a:t>
            </a:r>
            <a:r>
              <a:rPr lang="ru-RU" sz="2400" dirty="0"/>
              <a:t> используется для распознавания временных паттернов (например, </a:t>
            </a:r>
            <a:r>
              <a:rPr lang="ru-RU" sz="2400" dirty="0" err="1"/>
              <a:t>Gabor</a:t>
            </a:r>
            <a:r>
              <a:rPr lang="ru-RU" sz="2400" dirty="0"/>
              <a:t>-STDP сети).</a:t>
            </a:r>
          </a:p>
        </p:txBody>
      </p:sp>
    </p:spTree>
    <p:extLst>
      <p:ext uri="{BB962C8B-B14F-4D97-AF65-F5344CB8AC3E}">
        <p14:creationId xmlns:p14="http://schemas.microsoft.com/office/powerpoint/2010/main" val="29842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837405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Фазовое кодирование (</a:t>
            </a:r>
            <a:r>
              <a:rPr lang="en-US" altLang="ru-RU" sz="3600" dirty="0">
                <a:latin typeface="Futura PT Bold" panose="020B0902020204020203" pitchFamily="34" charset="-52"/>
              </a:rPr>
              <a:t>Phase Coding)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4091" y="2551837"/>
            <a:ext cx="82153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	</a:t>
            </a:r>
            <a:r>
              <a:rPr lang="ru-RU" sz="2400" dirty="0" smtClean="0"/>
              <a:t>Время </a:t>
            </a:r>
            <a:r>
              <a:rPr lang="ru-RU" sz="2400" dirty="0"/>
              <a:t>спайка кодируется </a:t>
            </a:r>
            <a:r>
              <a:rPr lang="ru-RU" sz="2400" b="1" dirty="0"/>
              <a:t>относительно фазы осцилляции</a:t>
            </a:r>
            <a:r>
              <a:rPr lang="ru-RU" sz="2400" dirty="0"/>
              <a:t> локальной нейронной активности</a:t>
            </a:r>
            <a:r>
              <a:rPr lang="ru-RU" sz="2400" dirty="0" smtClean="0"/>
              <a:t>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b="1" dirty="0" smtClean="0"/>
              <a:t>	</a:t>
            </a:r>
            <a:r>
              <a:rPr lang="ru-RU" sz="2400" b="1" dirty="0" err="1" smtClean="0"/>
              <a:t>Биопример</a:t>
            </a:r>
            <a:r>
              <a:rPr lang="ru-RU" sz="2400" b="1" dirty="0"/>
              <a:t>:</a:t>
            </a:r>
            <a:r>
              <a:rPr lang="ru-RU" sz="2400" dirty="0"/>
              <a:t> </a:t>
            </a:r>
            <a:r>
              <a:rPr lang="ru-RU" sz="2400" dirty="0" err="1"/>
              <a:t>гиппокамп</a:t>
            </a:r>
            <a:r>
              <a:rPr lang="ru-RU" sz="2400" dirty="0"/>
              <a:t>, </a:t>
            </a:r>
            <a:r>
              <a:rPr lang="ru-RU" sz="2400" dirty="0" err="1"/>
              <a:t>тета</a:t>
            </a:r>
            <a:r>
              <a:rPr lang="ru-RU" sz="2400" dirty="0"/>
              <a:t>-ритм; зрительная кора при обработке движения.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1" t="81624"/>
          <a:stretch/>
        </p:blipFill>
        <p:spPr>
          <a:xfrm>
            <a:off x="3050281" y="5034987"/>
            <a:ext cx="2762955" cy="5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837405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Численные методы интегрирования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24091" y="2551837"/>
            <a:ext cx="82153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Уравнения</a:t>
            </a:r>
            <a:r>
              <a:rPr lang="ru-RU" sz="2400" dirty="0"/>
              <a:t>, описывающие динамику мембранного потенциала нейрона, как правило, не имеют аналитического решения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 smtClean="0"/>
              <a:t>	Даже </a:t>
            </a:r>
            <a:r>
              <a:rPr lang="ru-RU" sz="2400" dirty="0"/>
              <a:t>для простого интегрирующего нейрона (LIF):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21" y="4292601"/>
            <a:ext cx="4257675" cy="8858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24091" y="5178426"/>
            <a:ext cx="82153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точное решение возможно только при постоянном токе 𝐼(𝑡</a:t>
            </a:r>
            <a:r>
              <a:rPr lang="ru-RU" sz="2400" dirty="0" smtClean="0"/>
              <a:t>).Но </a:t>
            </a:r>
            <a:r>
              <a:rPr lang="ru-RU" sz="2400" dirty="0"/>
              <a:t>в реальных моделях входной ток изменяется со временем, а в сети сотни или тысячи нейронов — поэтому необходимо численно интегрировать систему.</a:t>
            </a:r>
          </a:p>
        </p:txBody>
      </p:sp>
    </p:spTree>
    <p:extLst>
      <p:ext uri="{BB962C8B-B14F-4D97-AF65-F5344CB8AC3E}">
        <p14:creationId xmlns:p14="http://schemas.microsoft.com/office/powerpoint/2010/main" val="32416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519149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Численные методы интегрирования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 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6734"/>
              </p:ext>
            </p:extLst>
          </p:nvPr>
        </p:nvGraphicFramePr>
        <p:xfrm>
          <a:off x="0" y="1773238"/>
          <a:ext cx="9180513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129">
                  <a:extLst>
                    <a:ext uri="{9D8B030D-6E8A-4147-A177-3AD203B41FA5}">
                      <a16:colId xmlns:a16="http://schemas.microsoft.com/office/drawing/2014/main" val="1131610602"/>
                    </a:ext>
                  </a:extLst>
                </a:gridCol>
                <a:gridCol w="3462273">
                  <a:extLst>
                    <a:ext uri="{9D8B030D-6E8A-4147-A177-3AD203B41FA5}">
                      <a16:colId xmlns:a16="http://schemas.microsoft.com/office/drawing/2014/main" val="2629757108"/>
                    </a:ext>
                  </a:extLst>
                </a:gridCol>
                <a:gridCol w="917348">
                  <a:extLst>
                    <a:ext uri="{9D8B030D-6E8A-4147-A177-3AD203B41FA5}">
                      <a16:colId xmlns:a16="http://schemas.microsoft.com/office/drawing/2014/main" val="4064976759"/>
                    </a:ext>
                  </a:extLst>
                </a:gridCol>
                <a:gridCol w="2505763">
                  <a:extLst>
                    <a:ext uri="{9D8B030D-6E8A-4147-A177-3AD203B41FA5}">
                      <a16:colId xmlns:a16="http://schemas.microsoft.com/office/drawing/2014/main" val="190364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Формула шага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Порядок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Особенности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4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Эйлер (прямой)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Самый простой и быстрый; широко используется в SNN, но при большом Δ𝑡</a:t>
                      </a:r>
                      <a:r>
                        <a:rPr lang="ru-RU" sz="1800" baseline="0" dirty="0" smtClean="0"/>
                        <a:t> </a:t>
                      </a:r>
                      <a:r>
                        <a:rPr lang="ru-RU" sz="1800" dirty="0" smtClean="0"/>
                        <a:t>даёт накопление ошибки и может искажать время спайка</a:t>
                      </a:r>
                      <a:endParaRPr lang="ru-RU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75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Эйлер–</a:t>
                      </a:r>
                      <a:r>
                        <a:rPr lang="ru-RU" b="1" dirty="0" err="1"/>
                        <a:t>Крамер</a:t>
                      </a:r>
                      <a:r>
                        <a:rPr lang="ru-RU" b="1" dirty="0"/>
                        <a:t> (</a:t>
                      </a:r>
                      <a:r>
                        <a:rPr lang="en-US" b="1" dirty="0"/>
                        <a:t>semi-implicit)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Более устойчив при утечке; лучше сохраняет динамику мембранного потенциала, но требует неявного шага (решается аналитически для LIF)</a:t>
                      </a:r>
                      <a:endParaRPr lang="ru-RU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877139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105" y="3013502"/>
            <a:ext cx="3097591" cy="5093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106" y="5286776"/>
            <a:ext cx="3097591" cy="51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5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519149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Численные методы интегрирования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 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426731"/>
              </p:ext>
            </p:extLst>
          </p:nvPr>
        </p:nvGraphicFramePr>
        <p:xfrm>
          <a:off x="-11575" y="1837479"/>
          <a:ext cx="915557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332">
                  <a:extLst>
                    <a:ext uri="{9D8B030D-6E8A-4147-A177-3AD203B41FA5}">
                      <a16:colId xmlns:a16="http://schemas.microsoft.com/office/drawing/2014/main" val="1131610602"/>
                    </a:ext>
                  </a:extLst>
                </a:gridCol>
                <a:gridCol w="3324422">
                  <a:extLst>
                    <a:ext uri="{9D8B030D-6E8A-4147-A177-3AD203B41FA5}">
                      <a16:colId xmlns:a16="http://schemas.microsoft.com/office/drawing/2014/main" val="2629757108"/>
                    </a:ext>
                  </a:extLst>
                </a:gridCol>
                <a:gridCol w="880824">
                  <a:extLst>
                    <a:ext uri="{9D8B030D-6E8A-4147-A177-3AD203B41FA5}">
                      <a16:colId xmlns:a16="http://schemas.microsoft.com/office/drawing/2014/main" val="4064976759"/>
                    </a:ext>
                  </a:extLst>
                </a:gridCol>
                <a:gridCol w="2405996">
                  <a:extLst>
                    <a:ext uri="{9D8B030D-6E8A-4147-A177-3AD203B41FA5}">
                      <a16:colId xmlns:a16="http://schemas.microsoft.com/office/drawing/2014/main" val="190364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Формула шага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Порядок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Особенности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4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Рунге–Кутта </a:t>
                      </a:r>
                      <a:r>
                        <a:rPr lang="ru-RU" b="1" dirty="0" smtClean="0"/>
                        <a:t>2 </a:t>
                      </a:r>
                      <a:r>
                        <a:rPr lang="ru-RU" b="1" dirty="0"/>
                        <a:t>порядка (</a:t>
                      </a:r>
                      <a:r>
                        <a:rPr lang="ru-RU" b="1" dirty="0" smtClean="0"/>
                        <a:t>RK2)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Выше точность по времени спайка; редко используется в больших SNN из-за вычислительной стоимости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05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Рунге–Кутта 4 порядка (</a:t>
                      </a:r>
                      <a:r>
                        <a:rPr lang="en-US" b="1" dirty="0" smtClean="0"/>
                        <a:t>RK4)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классическая схема </a:t>
                      </a:r>
                      <a:r>
                        <a:rPr lang="en-US" dirty="0" smtClean="0"/>
                        <a:t>RK4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Очень точный метод; практически не применяется в SNN-обучении из-за высокой цены и слабого выигрыша при пороговых событиях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56204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917" y="2747009"/>
            <a:ext cx="3077817" cy="104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1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519149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Численные методы интегрирования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 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76684"/>
              </p:ext>
            </p:extLst>
          </p:nvPr>
        </p:nvGraphicFramePr>
        <p:xfrm>
          <a:off x="-11574" y="2522570"/>
          <a:ext cx="915557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332">
                  <a:extLst>
                    <a:ext uri="{9D8B030D-6E8A-4147-A177-3AD203B41FA5}">
                      <a16:colId xmlns:a16="http://schemas.microsoft.com/office/drawing/2014/main" val="1131610602"/>
                    </a:ext>
                  </a:extLst>
                </a:gridCol>
                <a:gridCol w="3324422">
                  <a:extLst>
                    <a:ext uri="{9D8B030D-6E8A-4147-A177-3AD203B41FA5}">
                      <a16:colId xmlns:a16="http://schemas.microsoft.com/office/drawing/2014/main" val="2629757108"/>
                    </a:ext>
                  </a:extLst>
                </a:gridCol>
                <a:gridCol w="880824">
                  <a:extLst>
                    <a:ext uri="{9D8B030D-6E8A-4147-A177-3AD203B41FA5}">
                      <a16:colId xmlns:a16="http://schemas.microsoft.com/office/drawing/2014/main" val="4064976759"/>
                    </a:ext>
                  </a:extLst>
                </a:gridCol>
                <a:gridCol w="2405996">
                  <a:extLst>
                    <a:ext uri="{9D8B030D-6E8A-4147-A177-3AD203B41FA5}">
                      <a16:colId xmlns:a16="http://schemas.microsoft.com/office/drawing/2014/main" val="190364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Формула шага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Порядок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Особенности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4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Exponential (</a:t>
                      </a:r>
                      <a:r>
                        <a:rPr lang="ru-RU" b="1" dirty="0" smtClean="0"/>
                        <a:t>аналитический)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точное для </a:t>
                      </a:r>
                      <a:r>
                        <a:rPr lang="en-US" dirty="0"/>
                        <a:t>LIF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Точное решение для линейного LIF; широко используется в SNN-</a:t>
                      </a:r>
                      <a:r>
                        <a:rPr lang="ru-RU" dirty="0" err="1" smtClean="0"/>
                        <a:t>фреймворках</a:t>
                      </a:r>
                      <a:r>
                        <a:rPr lang="ru-RU" dirty="0" smtClean="0"/>
                        <a:t>, хорошо сохраняет время спайка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536890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899" y="3704521"/>
            <a:ext cx="3274167" cy="6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Биологическая модель нейрона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sp>
        <p:nvSpPr>
          <p:cNvPr id="15372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7C61A-9424-3742-A526-226325E554C7}" type="slidenum">
              <a:rPr kumimoji="0" lang="ru-RU" altLang="ru-RU" sz="800">
                <a:solidFill>
                  <a:srgbClr val="050D3F"/>
                </a:solidFill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kumimoji="0" lang="ru-RU" altLang="ru-RU" sz="800">
              <a:solidFill>
                <a:srgbClr val="050D3F"/>
              </a:solidFill>
              <a:latin typeface="Arial" charset="0"/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09113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Название 7"/>
          <p:cNvSpPr txBox="1">
            <a:spLocks/>
          </p:cNvSpPr>
          <p:nvPr/>
        </p:nvSpPr>
        <p:spPr bwMode="auto">
          <a:xfrm>
            <a:off x="544512" y="1786868"/>
            <a:ext cx="8091488" cy="159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171450" indent="-17145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marL="0" indent="0" algn="just">
              <a:buNone/>
            </a:pPr>
            <a:r>
              <a:rPr lang="ru-RU" sz="2400" dirty="0" smtClean="0"/>
              <a:t>	Мембрана </a:t>
            </a:r>
            <a:r>
              <a:rPr lang="ru-RU" sz="2400" dirty="0"/>
              <a:t>клетки — это липидный двухслойный барьер, непроницаемый для ионов.</a:t>
            </a:r>
            <a:br>
              <a:rPr lang="ru-RU" sz="2400" dirty="0"/>
            </a:br>
            <a:r>
              <a:rPr lang="ru-RU" sz="2400" dirty="0"/>
              <a:t>С обеих сторон мембраны концентрации ионов различны: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041564"/>
              </p:ext>
            </p:extLst>
          </p:nvPr>
        </p:nvGraphicFramePr>
        <p:xfrm>
          <a:off x="272256" y="3312910"/>
          <a:ext cx="8636000" cy="3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9705242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409421222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1346067252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3371534375"/>
                    </a:ext>
                  </a:extLst>
                </a:gridCol>
              </a:tblGrid>
              <a:tr h="371882">
                <a:tc>
                  <a:txBody>
                    <a:bodyPr/>
                    <a:lstStyle/>
                    <a:p>
                      <a:r>
                        <a:rPr lang="ru-RU" dirty="0"/>
                        <a:t>Ион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Внутри (</a:t>
                      </a:r>
                      <a:r>
                        <a:rPr lang="en-US" dirty="0" err="1"/>
                        <a:t>mM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Снаружи (</a:t>
                      </a:r>
                      <a:r>
                        <a:rPr lang="en-US"/>
                        <a:t>mM)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Вклад в потенциал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317943"/>
                  </a:ext>
                </a:extLst>
              </a:tr>
              <a:tr h="850016">
                <a:tc>
                  <a:txBody>
                    <a:bodyPr/>
                    <a:lstStyle/>
                    <a:p>
                      <a:r>
                        <a:rPr lang="en-US"/>
                        <a:t>K⁺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~140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~5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создаёт отрицательный потенциал внутри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681804"/>
                  </a:ext>
                </a:extLst>
              </a:tr>
              <a:tr h="850016">
                <a:tc>
                  <a:txBody>
                    <a:bodyPr/>
                    <a:lstStyle/>
                    <a:p>
                      <a:r>
                        <a:rPr lang="en-US"/>
                        <a:t>Na⁺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~15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~145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создаёт </a:t>
                      </a:r>
                      <a:r>
                        <a:rPr lang="ru-RU" dirty="0" err="1"/>
                        <a:t>положательный</a:t>
                      </a:r>
                      <a:r>
                        <a:rPr lang="ru-RU" dirty="0"/>
                        <a:t> потенциал снаружи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469922"/>
                  </a:ext>
                </a:extLst>
              </a:tr>
              <a:tr h="690638">
                <a:tc>
                  <a:txBody>
                    <a:bodyPr/>
                    <a:lstStyle/>
                    <a:p>
                      <a:r>
                        <a:rPr lang="en-US"/>
                        <a:t>Cl⁻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~4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~110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усиливает отрицательный заряд внутри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75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324091" y="837405"/>
            <a:ext cx="5976697" cy="138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Futura PT Bold" panose="020B0902020204020203" pitchFamily="34" charset="-52"/>
              </a:rPr>
              <a:t>Численные методы интегрирования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4091" y="2551837"/>
            <a:ext cx="821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24091" y="2551837"/>
            <a:ext cx="82153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Даже </a:t>
            </a:r>
            <a:r>
              <a:rPr lang="ru-RU" sz="2400" dirty="0"/>
              <a:t>при малых шагах интегрирования (</a:t>
            </a:r>
            <a:r>
              <a:rPr lang="ru-RU" sz="2400" dirty="0" err="1" smtClean="0"/>
              <a:t>Δt</a:t>
            </a:r>
            <a:r>
              <a:rPr lang="ru-RU" sz="2400" dirty="0" smtClean="0"/>
              <a:t> ≤ 0.1 </a:t>
            </a:r>
            <a:r>
              <a:rPr lang="ru-RU" sz="2400" dirty="0" err="1" smtClean="0"/>
              <a:t>мс</a:t>
            </a:r>
            <a:r>
              <a:rPr lang="ru-RU" sz="2400" dirty="0"/>
              <a:t>)</a:t>
            </a:r>
            <a:br>
              <a:rPr lang="ru-RU" sz="2400" dirty="0"/>
            </a:br>
            <a:r>
              <a:rPr lang="ru-RU" sz="2400" dirty="0"/>
              <a:t>методы первого порядка дают </a:t>
            </a:r>
            <a:r>
              <a:rPr lang="ru-RU" sz="2400" b="1" dirty="0"/>
              <a:t>систематическое смещение</a:t>
            </a:r>
            <a:r>
              <a:rPr lang="ru-RU" sz="2400" dirty="0"/>
              <a:t> момента срабатывания спайка.</a:t>
            </a:r>
            <a:br>
              <a:rPr lang="ru-RU" sz="2400" dirty="0"/>
            </a:br>
            <a:r>
              <a:rPr lang="ru-RU" sz="2400" dirty="0" smtClean="0"/>
              <a:t>	Это </a:t>
            </a:r>
            <a:r>
              <a:rPr lang="ru-RU" sz="2400" dirty="0"/>
              <a:t>особенно заметно при моделировании STDP, где миллисекундные различия определяют знак изменения веса</a:t>
            </a:r>
            <a:r>
              <a:rPr lang="ru-RU" sz="2400" dirty="0" smtClean="0"/>
              <a:t>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 smtClean="0"/>
              <a:t>	Гипотеза</a:t>
            </a:r>
            <a:r>
              <a:rPr lang="ru-RU" sz="2400" dirty="0"/>
              <a:t>: точность метода интегрирования напрямую влияет на корректность обучения, если используется STDP или фазовое кодирование.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16979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1771649" y="2668931"/>
            <a:ext cx="56372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3600" b="1" dirty="0" smtClean="0">
                <a:solidFill>
                  <a:srgbClr val="050D3F"/>
                </a:solidFill>
                <a:latin typeface="Futura PT Bold" panose="020B0902020204020203" pitchFamily="34" charset="-52"/>
              </a:rPr>
              <a:t>Спасибо за внимание!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sp>
        <p:nvSpPr>
          <p:cNvPr id="15372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7C61A-9424-3742-A526-226325E554C7}" type="slidenum">
              <a:rPr kumimoji="0" lang="ru-RU" altLang="ru-RU" sz="800">
                <a:solidFill>
                  <a:srgbClr val="050D3F"/>
                </a:solidFill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kumimoji="0" lang="ru-RU" altLang="ru-RU" sz="800">
              <a:solidFill>
                <a:srgbClr val="050D3F"/>
              </a:solidFill>
              <a:latin typeface="Arial" charset="0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69" y="3643346"/>
            <a:ext cx="2649571" cy="267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Биологическая модель нейрона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sp>
        <p:nvSpPr>
          <p:cNvPr id="15372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7C61A-9424-3742-A526-226325E554C7}" type="slidenum">
              <a:rPr kumimoji="0" lang="ru-RU" altLang="ru-RU" sz="800">
                <a:solidFill>
                  <a:srgbClr val="050D3F"/>
                </a:solidFill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kumimoji="0" lang="ru-RU" altLang="ru-RU" sz="800">
              <a:solidFill>
                <a:srgbClr val="050D3F"/>
              </a:solidFill>
              <a:latin typeface="Arial" charset="0"/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16" y="1913013"/>
            <a:ext cx="7160879" cy="48084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491919"/>
            <a:ext cx="318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PT Book" panose="020B0502020204020303" pitchFamily="34" charset="-52"/>
              </a:rPr>
              <a:t>(Gerstner et al., 2014, §</a:t>
            </a:r>
            <a:r>
              <a:rPr lang="da-DK" dirty="0" smtClean="0">
                <a:latin typeface="Futura PT Book" panose="020B0502020204020303" pitchFamily="34" charset="-52"/>
              </a:rPr>
              <a:t>1.</a:t>
            </a:r>
            <a:r>
              <a:rPr lang="ru-RU" dirty="0">
                <a:latin typeface="Futura PT Book" panose="020B0502020204020303" pitchFamily="34" charset="-52"/>
              </a:rPr>
              <a:t>1</a:t>
            </a:r>
            <a:r>
              <a:rPr lang="da-DK" dirty="0" smtClean="0">
                <a:latin typeface="Futura PT Book" panose="020B0502020204020303" pitchFamily="34" charset="-52"/>
              </a:rPr>
              <a:t>, p.</a:t>
            </a:r>
            <a:r>
              <a:rPr lang="ru-RU" dirty="0">
                <a:latin typeface="Futura PT Book" panose="020B0502020204020303" pitchFamily="34" charset="-52"/>
              </a:rPr>
              <a:t> </a:t>
            </a:r>
            <a:r>
              <a:rPr lang="ru-RU" dirty="0" smtClean="0">
                <a:latin typeface="Futura PT Book" panose="020B0502020204020303" pitchFamily="34" charset="-52"/>
              </a:rPr>
              <a:t>5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0947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Биологическая модель нейрона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sp>
        <p:nvSpPr>
          <p:cNvPr id="15372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7C61A-9424-3742-A526-226325E554C7}" type="slidenum">
              <a:rPr kumimoji="0" lang="ru-RU" altLang="ru-RU" sz="800">
                <a:solidFill>
                  <a:srgbClr val="050D3F"/>
                </a:solidFill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kumimoji="0" lang="ru-RU" altLang="ru-RU" sz="800">
              <a:solidFill>
                <a:srgbClr val="050D3F"/>
              </a:solidFill>
              <a:latin typeface="Arial" charset="0"/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025" y="2061370"/>
            <a:ext cx="5060461" cy="43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Нейрон как конденсатор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sp>
        <p:nvSpPr>
          <p:cNvPr id="15372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7C61A-9424-3742-A526-226325E554C7}" type="slidenum">
              <a:rPr kumimoji="0" lang="ru-RU" altLang="ru-RU" sz="800">
                <a:solidFill>
                  <a:srgbClr val="050D3F"/>
                </a:solidFill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kumimoji="0" lang="ru-RU" altLang="ru-RU" sz="800">
              <a:solidFill>
                <a:srgbClr val="050D3F"/>
              </a:solidFill>
              <a:latin typeface="Arial" charset="0"/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29" y="2462135"/>
            <a:ext cx="1930499" cy="303545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" y="2480257"/>
            <a:ext cx="6506787" cy="31116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88" y="5565476"/>
            <a:ext cx="4121362" cy="590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815" y="6298931"/>
            <a:ext cx="334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PT Book" panose="020B0502020204020303" pitchFamily="34" charset="-52"/>
              </a:rPr>
              <a:t>(Gerstner et al., 2014, §</a:t>
            </a:r>
            <a:r>
              <a:rPr lang="da-DK" dirty="0" smtClean="0">
                <a:latin typeface="Futura PT Book" panose="020B0502020204020303" pitchFamily="34" charset="-52"/>
              </a:rPr>
              <a:t>1.</a:t>
            </a:r>
            <a:r>
              <a:rPr lang="ru-RU" dirty="0" smtClean="0">
                <a:latin typeface="Futura PT Book" panose="020B0502020204020303" pitchFamily="34" charset="-52"/>
              </a:rPr>
              <a:t>3</a:t>
            </a:r>
            <a:r>
              <a:rPr lang="da-DK" dirty="0" smtClean="0">
                <a:latin typeface="Futura PT Book" panose="020B0502020204020303" pitchFamily="34" charset="-52"/>
              </a:rPr>
              <a:t>, p.1</a:t>
            </a:r>
            <a:r>
              <a:rPr lang="ru-RU" dirty="0" smtClean="0">
                <a:latin typeface="Futura PT Book" panose="020B0502020204020303" pitchFamily="34" charset="-52"/>
              </a:rPr>
              <a:t>1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248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Математические модели нейрона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sp>
        <p:nvSpPr>
          <p:cNvPr id="15372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7C61A-9424-3742-A526-226325E554C7}" type="slidenum">
              <a:rPr kumimoji="0" lang="ru-RU" altLang="ru-RU" sz="800">
                <a:solidFill>
                  <a:srgbClr val="050D3F"/>
                </a:solidFill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kumimoji="0" lang="ru-RU" altLang="ru-RU" sz="800">
              <a:solidFill>
                <a:srgbClr val="050D3F"/>
              </a:solidFill>
              <a:latin typeface="Arial" charset="0"/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5264"/>
          <a:stretch/>
        </p:blipFill>
        <p:spPr>
          <a:xfrm>
            <a:off x="1218282" y="2103668"/>
            <a:ext cx="6743948" cy="10052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626" y="3189288"/>
            <a:ext cx="6148814" cy="33108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9815" y="6426166"/>
            <a:ext cx="334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PT Book" panose="020B0502020204020303" pitchFamily="34" charset="-52"/>
              </a:rPr>
              <a:t>(Gerstner et al., 2014, §</a:t>
            </a:r>
            <a:r>
              <a:rPr lang="da-DK" dirty="0" smtClean="0">
                <a:latin typeface="Futura PT Book" panose="020B0502020204020303" pitchFamily="34" charset="-52"/>
              </a:rPr>
              <a:t>1.</a:t>
            </a:r>
            <a:r>
              <a:rPr lang="ru-RU" dirty="0" smtClean="0">
                <a:latin typeface="Futura PT Book" panose="020B0502020204020303" pitchFamily="34" charset="-52"/>
              </a:rPr>
              <a:t>3</a:t>
            </a:r>
            <a:r>
              <a:rPr lang="da-DK" dirty="0" smtClean="0">
                <a:latin typeface="Futura PT Book" panose="020B0502020204020303" pitchFamily="34" charset="-52"/>
              </a:rPr>
              <a:t>, p.1</a:t>
            </a:r>
            <a:r>
              <a:rPr lang="ru-RU" dirty="0" smtClean="0">
                <a:latin typeface="Futura PT Book" panose="020B0502020204020303" pitchFamily="34" charset="-52"/>
              </a:rPr>
              <a:t>1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472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Математические модели нейрона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sp>
        <p:nvSpPr>
          <p:cNvPr id="15372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7C61A-9424-3742-A526-226325E554C7}" type="slidenum">
              <a:rPr kumimoji="0" lang="ru-RU" altLang="ru-RU" sz="800">
                <a:solidFill>
                  <a:srgbClr val="050D3F"/>
                </a:solidFill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kumimoji="0" lang="ru-RU" altLang="ru-RU" sz="800">
              <a:solidFill>
                <a:srgbClr val="050D3F"/>
              </a:solidFill>
              <a:latin typeface="Arial" charset="0"/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6948488" y="5151438"/>
          <a:ext cx="1511300" cy="360363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0,4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терабайта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Arial" charset="0"/>
                          <a:cs typeface="Arial" charset="0"/>
                        </a:rPr>
                        <a:t>за жизнь</a:t>
                      </a:r>
                    </a:p>
                  </a:txBody>
                  <a:tcPr marL="91388" marR="91388" marT="45761" marB="457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5" y="2060179"/>
            <a:ext cx="7622141" cy="41521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9815" y="6356351"/>
            <a:ext cx="60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>
                <a:latin typeface="Futura PT Book" panose="020B0502020204020303" pitchFamily="34" charset="-52"/>
              </a:rPr>
              <a:t>(</a:t>
            </a:r>
            <a:r>
              <a:rPr lang="ru-RU" dirty="0" smtClean="0">
                <a:latin typeface="Futura PT Book" panose="020B0502020204020303" pitchFamily="34" charset="-52"/>
              </a:rPr>
              <a:t>Лобов и </a:t>
            </a:r>
            <a:r>
              <a:rPr lang="ru-RU" dirty="0" err="1" smtClean="0">
                <a:latin typeface="Futura PT Book" panose="020B0502020204020303" pitchFamily="34" charset="-52"/>
              </a:rPr>
              <a:t>др</a:t>
            </a:r>
            <a:r>
              <a:rPr lang="da-DK" dirty="0" smtClean="0">
                <a:latin typeface="Futura PT Book" panose="020B0502020204020303" pitchFamily="34" charset="-52"/>
              </a:rPr>
              <a:t>., 20</a:t>
            </a:r>
            <a:r>
              <a:rPr lang="ru-RU" dirty="0" smtClean="0">
                <a:latin typeface="Futura PT Book" panose="020B0502020204020303" pitchFamily="34" charset="-52"/>
              </a:rPr>
              <a:t>23</a:t>
            </a:r>
            <a:r>
              <a:rPr lang="da-DK" dirty="0" smtClean="0">
                <a:latin typeface="Futura PT Book" panose="020B0502020204020303" pitchFamily="34" charset="-52"/>
              </a:rPr>
              <a:t>, </a:t>
            </a:r>
            <a:r>
              <a:rPr lang="ru-RU" dirty="0" smtClean="0">
                <a:latin typeface="Futura PT Book" panose="020B0502020204020303" pitchFamily="34" charset="-52"/>
              </a:rPr>
              <a:t>учебно-методическое пособие, п. 1.1</a:t>
            </a:r>
            <a:r>
              <a:rPr lang="da-DK" dirty="0" smtClean="0">
                <a:latin typeface="Futura PT Book" panose="020B0502020204020303" pitchFamily="34" charset="-52"/>
              </a:rPr>
              <a:t>, </a:t>
            </a:r>
            <a:r>
              <a:rPr lang="ru-RU" dirty="0" smtClean="0">
                <a:latin typeface="Futura PT Book" panose="020B0502020204020303" pitchFamily="34" charset="-52"/>
              </a:rPr>
              <a:t>с</a:t>
            </a:r>
            <a:r>
              <a:rPr lang="da-DK" dirty="0" smtClean="0">
                <a:latin typeface="Futura PT Book" panose="020B0502020204020303" pitchFamily="34" charset="-52"/>
              </a:rPr>
              <a:t>.</a:t>
            </a:r>
            <a:r>
              <a:rPr lang="ru-RU" dirty="0" smtClean="0">
                <a:latin typeface="Futura PT Book" panose="020B0502020204020303" pitchFamily="34" charset="-52"/>
              </a:rPr>
              <a:t> 5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272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300788" y="1125538"/>
            <a:ext cx="503237" cy="790575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18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80513" cy="1125538"/>
          </a:xfrm>
          <a:prstGeom prst="rect">
            <a:avLst/>
          </a:prstGeom>
          <a:gradFill flip="none" rotWithShape="1">
            <a:gsLst>
              <a:gs pos="0">
                <a:srgbClr val="0E278A"/>
              </a:gs>
              <a:gs pos="83000">
                <a:srgbClr val="050D3F"/>
              </a:gs>
            </a:gsLst>
            <a:lin ang="55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720725"/>
            <a:ext cx="6300788" cy="1052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0" name="Название 7"/>
          <p:cNvSpPr txBox="1">
            <a:spLocks/>
          </p:cNvSpPr>
          <p:nvPr/>
        </p:nvSpPr>
        <p:spPr bwMode="auto">
          <a:xfrm>
            <a:off x="663575" y="837406"/>
            <a:ext cx="5637213" cy="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3600" dirty="0" smtClean="0">
                <a:latin typeface="Futura PT Bold" panose="020B0902020204020203" pitchFamily="34" charset="-52"/>
              </a:rPr>
              <a:t>Математические модели нейрона</a:t>
            </a:r>
            <a:endParaRPr lang="ru-RU" altLang="ru-RU" sz="3600" b="1" dirty="0">
              <a:solidFill>
                <a:srgbClr val="050D3F"/>
              </a:solidFill>
              <a:latin typeface="Futura PT Bold" panose="020B0902020204020203" pitchFamily="34" charset="-52"/>
            </a:endParaRPr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10187"/>
              </p:ext>
            </p:extLst>
          </p:nvPr>
        </p:nvGraphicFramePr>
        <p:xfrm>
          <a:off x="6732588" y="3789363"/>
          <a:ext cx="1943100" cy="503238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Black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kumimoji="1" sz="28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kumimoji="1" sz="24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kumimoji="1" sz="2000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kumimoji="1">
                          <a:solidFill>
                            <a:schemeClr val="tx1"/>
                          </a:solidFill>
                          <a:latin typeface="Calibri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Arial" charset="0"/>
                        <a:cs typeface="Arial" charset="0"/>
                      </a:endParaRPr>
                    </a:p>
                  </a:txBody>
                  <a:tcPr marL="91388" marR="91388" marT="45646" marB="4564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73" y="345106"/>
            <a:ext cx="1597555" cy="3756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92" y="1970088"/>
            <a:ext cx="7534127" cy="23636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73" y="4561478"/>
            <a:ext cx="8512435" cy="14072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9815" y="6356351"/>
            <a:ext cx="404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PT Book" panose="020B0502020204020303" pitchFamily="34" charset="-52"/>
              </a:rPr>
              <a:t>(Gerstner et al., 2014, </a:t>
            </a:r>
            <a:r>
              <a:rPr lang="da-DK" dirty="0" smtClean="0">
                <a:latin typeface="Futura PT Book" panose="020B0502020204020303" pitchFamily="34" charset="-52"/>
              </a:rPr>
              <a:t>§</a:t>
            </a:r>
            <a:r>
              <a:rPr lang="ru-RU" dirty="0" smtClean="0">
                <a:latin typeface="Futura PT Book" panose="020B0502020204020303" pitchFamily="34" charset="-52"/>
              </a:rPr>
              <a:t>2.1-2.2</a:t>
            </a:r>
            <a:r>
              <a:rPr lang="da-DK" dirty="0" smtClean="0">
                <a:latin typeface="Futura PT Book" panose="020B0502020204020303" pitchFamily="34" charset="-52"/>
              </a:rPr>
              <a:t>, p.</a:t>
            </a:r>
            <a:r>
              <a:rPr lang="ru-RU" dirty="0" smtClean="0">
                <a:latin typeface="Futura PT Book" panose="020B0502020204020303" pitchFamily="34" charset="-52"/>
              </a:rPr>
              <a:t> 31, 33</a:t>
            </a:r>
            <a:r>
              <a:rPr lang="da-DK" dirty="0" smtClean="0">
                <a:latin typeface="Futura PT Book" panose="020B0502020204020303" pitchFamily="34" charset="-52"/>
              </a:rPr>
              <a:t>)</a:t>
            </a:r>
            <a:endParaRPr lang="ru-RU" dirty="0">
              <a:latin typeface="Futura PT Book" panose="020B05020202040203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20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2808</TotalTime>
  <Words>2094</Words>
  <Application>Microsoft Office PowerPoint</Application>
  <PresentationFormat>Экран (4:3)</PresentationFormat>
  <Paragraphs>320</Paragraphs>
  <Slides>31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Futura PT Bold</vt:lpstr>
      <vt:lpstr>Futura PT Book</vt:lpstr>
      <vt:lpstr>Futura PT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Александр</cp:lastModifiedBy>
  <cp:revision>58</cp:revision>
  <dcterms:created xsi:type="dcterms:W3CDTF">2018-09-13T07:50:06Z</dcterms:created>
  <dcterms:modified xsi:type="dcterms:W3CDTF">2026-01-10T22:45:50Z</dcterms:modified>
</cp:coreProperties>
</file>